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slides/slide89.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8"/>
  </p:notesMasterIdLst>
  <p:handoutMasterIdLst>
    <p:handoutMasterId r:id="rId99"/>
  </p:handoutMasterIdLst>
  <p:sldIdLst>
    <p:sldId id="358" r:id="rId2"/>
    <p:sldId id="341" r:id="rId3"/>
    <p:sldId id="259" r:id="rId4"/>
    <p:sldId id="345" r:id="rId5"/>
    <p:sldId id="346" r:id="rId6"/>
    <p:sldId id="347" r:id="rId7"/>
    <p:sldId id="348" r:id="rId8"/>
    <p:sldId id="351" r:id="rId9"/>
    <p:sldId id="352" r:id="rId10"/>
    <p:sldId id="353" r:id="rId11"/>
    <p:sldId id="267" r:id="rId12"/>
    <p:sldId id="260" r:id="rId13"/>
    <p:sldId id="361" r:id="rId14"/>
    <p:sldId id="271" r:id="rId15"/>
    <p:sldId id="275" r:id="rId16"/>
    <p:sldId id="274" r:id="rId17"/>
    <p:sldId id="290" r:id="rId18"/>
    <p:sldId id="291" r:id="rId19"/>
    <p:sldId id="289" r:id="rId20"/>
    <p:sldId id="273" r:id="rId21"/>
    <p:sldId id="292" r:id="rId22"/>
    <p:sldId id="261" r:id="rId23"/>
    <p:sldId id="339" r:id="rId24"/>
    <p:sldId id="338" r:id="rId25"/>
    <p:sldId id="337" r:id="rId26"/>
    <p:sldId id="354" r:id="rId27"/>
    <p:sldId id="272" r:id="rId28"/>
    <p:sldId id="357" r:id="rId29"/>
    <p:sldId id="293" r:id="rId30"/>
    <p:sldId id="257" r:id="rId31"/>
    <p:sldId id="295" r:id="rId32"/>
    <p:sldId id="297" r:id="rId33"/>
    <p:sldId id="296" r:id="rId34"/>
    <p:sldId id="298" r:id="rId35"/>
    <p:sldId id="356" r:id="rId36"/>
    <p:sldId id="355" r:id="rId37"/>
    <p:sldId id="268" r:id="rId38"/>
    <p:sldId id="336" r:id="rId39"/>
    <p:sldId id="269" r:id="rId40"/>
    <p:sldId id="262" r:id="rId41"/>
    <p:sldId id="278" r:id="rId42"/>
    <p:sldId id="359" r:id="rId43"/>
    <p:sldId id="280" r:id="rId44"/>
    <p:sldId id="277" r:id="rId45"/>
    <p:sldId id="349" r:id="rId46"/>
    <p:sldId id="282" r:id="rId47"/>
    <p:sldId id="281" r:id="rId48"/>
    <p:sldId id="286" r:id="rId49"/>
    <p:sldId id="264" r:id="rId50"/>
    <p:sldId id="284" r:id="rId51"/>
    <p:sldId id="265" r:id="rId52"/>
    <p:sldId id="299" r:id="rId53"/>
    <p:sldId id="287" r:id="rId54"/>
    <p:sldId id="266" r:id="rId55"/>
    <p:sldId id="270" r:id="rId56"/>
    <p:sldId id="340" r:id="rId57"/>
    <p:sldId id="343" r:id="rId58"/>
    <p:sldId id="344" r:id="rId59"/>
    <p:sldId id="276" r:id="rId60"/>
    <p:sldId id="360" r:id="rId61"/>
    <p:sldId id="300" r:id="rId62"/>
    <p:sldId id="301" r:id="rId63"/>
    <p:sldId id="302" r:id="rId64"/>
    <p:sldId id="303" r:id="rId65"/>
    <p:sldId id="304" r:id="rId66"/>
    <p:sldId id="305" r:id="rId67"/>
    <p:sldId id="306" r:id="rId68"/>
    <p:sldId id="307" r:id="rId69"/>
    <p:sldId id="308" r:id="rId70"/>
    <p:sldId id="309" r:id="rId71"/>
    <p:sldId id="310" r:id="rId72"/>
    <p:sldId id="311" r:id="rId73"/>
    <p:sldId id="312" r:id="rId74"/>
    <p:sldId id="313" r:id="rId75"/>
    <p:sldId id="314" r:id="rId76"/>
    <p:sldId id="315" r:id="rId77"/>
    <p:sldId id="316" r:id="rId78"/>
    <p:sldId id="317" r:id="rId79"/>
    <p:sldId id="318" r:id="rId80"/>
    <p:sldId id="319" r:id="rId81"/>
    <p:sldId id="320" r:id="rId82"/>
    <p:sldId id="321" r:id="rId83"/>
    <p:sldId id="322" r:id="rId84"/>
    <p:sldId id="323" r:id="rId85"/>
    <p:sldId id="324" r:id="rId86"/>
    <p:sldId id="325" r:id="rId87"/>
    <p:sldId id="326" r:id="rId88"/>
    <p:sldId id="327" r:id="rId89"/>
    <p:sldId id="328" r:id="rId90"/>
    <p:sldId id="329" r:id="rId91"/>
    <p:sldId id="330" r:id="rId92"/>
    <p:sldId id="331" r:id="rId93"/>
    <p:sldId id="332" r:id="rId94"/>
    <p:sldId id="333" r:id="rId95"/>
    <p:sldId id="334" r:id="rId96"/>
    <p:sldId id="335" r:id="rId9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32" autoAdjust="0"/>
    <p:restoredTop sz="86667" autoAdjust="0"/>
  </p:normalViewPr>
  <p:slideViewPr>
    <p:cSldViewPr>
      <p:cViewPr varScale="1">
        <p:scale>
          <a:sx n="78" d="100"/>
          <a:sy n="78" d="100"/>
        </p:scale>
        <p:origin x="-105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handoutMaster" Target="handoutMasters/handoutMaster1.xml"/><Relationship Id="rId10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5AFA8B1-2FB3-4073-8EEF-ED6DE4836513}" type="datetimeFigureOut">
              <a:rPr lang="en-US" smtClean="0"/>
              <a:pPr/>
              <a:t>3/11/2011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568132A-A4A2-4379-A229-9CC28DA6A1CD}" type="slidenum">
              <a:rPr lang="en-US" smtClean="0"/>
              <a:pPr/>
              <a:t>‹#›</a:t>
            </a:fld>
            <a:endParaRPr lang="en-US"/>
          </a:p>
        </p:txBody>
      </p:sp>
    </p:spTree>
    <p:extLst>
      <p:ext uri="{BB962C8B-B14F-4D97-AF65-F5344CB8AC3E}">
        <p14:creationId xmlns:p14="http://schemas.microsoft.com/office/powerpoint/2010/main" xmlns="" val="13176335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ADB212C-565E-426D-B4AD-314ECB3E8FCA}" type="datetimeFigureOut">
              <a:rPr lang="en-US" smtClean="0"/>
              <a:pPr/>
              <a:t>3/11/2011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E2316D-ED91-4184-8054-037B2E3AE3E5}" type="slidenum">
              <a:rPr lang="en-US" smtClean="0"/>
              <a:pPr/>
              <a:t>‹#›</a:t>
            </a:fld>
            <a:endParaRPr lang="en-US"/>
          </a:p>
        </p:txBody>
      </p:sp>
    </p:spTree>
    <p:extLst>
      <p:ext uri="{BB962C8B-B14F-4D97-AF65-F5344CB8AC3E}">
        <p14:creationId xmlns:p14="http://schemas.microsoft.com/office/powerpoint/2010/main" xmlns="" val="16282040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CE2316D-ED91-4184-8054-037B2E3AE3E5}"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People will look for</a:t>
            </a:r>
            <a:r>
              <a:rPr lang="en-US" baseline="0" dirty="0" smtClean="0"/>
              <a:t> you (next trip ups)</a:t>
            </a:r>
            <a:endParaRPr lang="en-US" dirty="0"/>
          </a:p>
        </p:txBody>
      </p:sp>
      <p:sp>
        <p:nvSpPr>
          <p:cNvPr id="4" name="Slide Number Placeholder 3"/>
          <p:cNvSpPr>
            <a:spLocks noGrp="1"/>
          </p:cNvSpPr>
          <p:nvPr>
            <p:ph type="sldNum" sz="quarter" idx="10"/>
          </p:nvPr>
        </p:nvSpPr>
        <p:spPr/>
        <p:txBody>
          <a:bodyPr/>
          <a:lstStyle/>
          <a:p>
            <a:fld id="{ECE2316D-ED91-4184-8054-037B2E3AE3E5}" type="slidenum">
              <a:rPr lang="en-US" smtClean="0"/>
              <a:pPr/>
              <a:t>15</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Bad</a:t>
            </a:r>
            <a:r>
              <a:rPr lang="en-US" baseline="0" dirty="0" smtClean="0"/>
              <a:t> profiles</a:t>
            </a:r>
          </a:p>
          <a:p>
            <a:r>
              <a:rPr lang="en-US" baseline="0" dirty="0" err="1" smtClean="0"/>
              <a:t>Emabaress</a:t>
            </a:r>
            <a:r>
              <a:rPr lang="en-US" baseline="0" dirty="0" smtClean="0"/>
              <a:t> MS, get fired (picture of Mac on loading dock)</a:t>
            </a:r>
          </a:p>
          <a:p>
            <a:r>
              <a:rPr lang="en-US" baseline="0" dirty="0" smtClean="0"/>
              <a:t>Too much time on networking</a:t>
            </a:r>
          </a:p>
          <a:p>
            <a:r>
              <a:rPr lang="en-US" baseline="0" dirty="0" smtClean="0"/>
              <a:t>Concept of privacy</a:t>
            </a:r>
          </a:p>
          <a:p>
            <a:r>
              <a:rPr lang="en-US" baseline="0" dirty="0" smtClean="0"/>
              <a:t>It’s not big brother, it’s older brother.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(next Image is Everything)</a:t>
            </a:r>
            <a:endParaRPr lang="en-US" dirty="0" smtClean="0"/>
          </a:p>
        </p:txBody>
      </p:sp>
      <p:sp>
        <p:nvSpPr>
          <p:cNvPr id="4" name="Slide Number Placeholder 3"/>
          <p:cNvSpPr>
            <a:spLocks noGrp="1"/>
          </p:cNvSpPr>
          <p:nvPr>
            <p:ph type="sldNum" sz="quarter" idx="10"/>
          </p:nvPr>
        </p:nvSpPr>
        <p:spPr/>
        <p:txBody>
          <a:bodyPr/>
          <a:lstStyle/>
          <a:p>
            <a:fld id="{ECE2316D-ED91-4184-8054-037B2E3AE3E5}" type="slidenum">
              <a:rPr lang="en-US" smtClean="0"/>
              <a:pPr/>
              <a:t>16</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Next – online profiles</a:t>
            </a:r>
            <a:endParaRPr lang="en-US" dirty="0"/>
          </a:p>
        </p:txBody>
      </p:sp>
      <p:sp>
        <p:nvSpPr>
          <p:cNvPr id="4" name="Slide Number Placeholder 3"/>
          <p:cNvSpPr>
            <a:spLocks noGrp="1"/>
          </p:cNvSpPr>
          <p:nvPr>
            <p:ph type="sldNum" sz="quarter" idx="10"/>
          </p:nvPr>
        </p:nvSpPr>
        <p:spPr/>
        <p:txBody>
          <a:bodyPr/>
          <a:lstStyle/>
          <a:p>
            <a:fld id="{ECE2316D-ED91-4184-8054-037B2E3AE3E5}" type="slidenum">
              <a:rPr lang="en-US" smtClean="0"/>
              <a:pPr/>
              <a:t>20</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Various</a:t>
            </a:r>
            <a:r>
              <a:rPr lang="en-US" baseline="0" dirty="0" smtClean="0"/>
              <a:t> ways, important thing (Click) these can be external or internal to your job. External meaning out in public, internal, behind the firewall.</a:t>
            </a:r>
          </a:p>
          <a:p>
            <a:endParaRPr lang="en-US" baseline="0" dirty="0" smtClean="0"/>
          </a:p>
          <a:p>
            <a:r>
              <a:rPr lang="en-US" baseline="0" dirty="0" smtClean="0"/>
              <a:t>Next - Caution</a:t>
            </a:r>
            <a:endParaRPr lang="en-US" dirty="0"/>
          </a:p>
        </p:txBody>
      </p:sp>
      <p:sp>
        <p:nvSpPr>
          <p:cNvPr id="4" name="Slide Number Placeholder 3"/>
          <p:cNvSpPr>
            <a:spLocks noGrp="1"/>
          </p:cNvSpPr>
          <p:nvPr>
            <p:ph type="sldNum" sz="quarter" idx="10"/>
          </p:nvPr>
        </p:nvSpPr>
        <p:spPr/>
        <p:txBody>
          <a:bodyPr/>
          <a:lstStyle/>
          <a:p>
            <a:fld id="{ECE2316D-ED91-4184-8054-037B2E3AE3E5}" type="slidenum">
              <a:rPr lang="en-US" smtClean="0"/>
              <a:pPr/>
              <a:t>22</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Weird</a:t>
            </a:r>
            <a:r>
              <a:rPr lang="en-US" baseline="0" dirty="0" smtClean="0"/>
              <a:t> things</a:t>
            </a:r>
          </a:p>
          <a:p>
            <a:r>
              <a:rPr lang="en-US" baseline="0" dirty="0" smtClean="0"/>
              <a:t> Pig wrestling champion</a:t>
            </a:r>
          </a:p>
          <a:p>
            <a:r>
              <a:rPr lang="en-US" baseline="0" dirty="0" smtClean="0"/>
              <a:t> Cooks Exotic meats</a:t>
            </a:r>
          </a:p>
          <a:p>
            <a:r>
              <a:rPr lang="en-US" baseline="0" dirty="0" smtClean="0"/>
              <a:t>Good things</a:t>
            </a:r>
          </a:p>
          <a:p>
            <a:r>
              <a:rPr lang="en-US" baseline="0" dirty="0" smtClean="0"/>
              <a:t>   - gold medalist</a:t>
            </a:r>
          </a:p>
          <a:p>
            <a:r>
              <a:rPr lang="en-US" baseline="0" dirty="0" smtClean="0"/>
              <a:t>   - lead in </a:t>
            </a:r>
            <a:r>
              <a:rPr lang="en-US" baseline="0" smtClean="0"/>
              <a:t>local theater</a:t>
            </a:r>
            <a:endParaRPr lang="en-US" dirty="0"/>
          </a:p>
        </p:txBody>
      </p:sp>
      <p:sp>
        <p:nvSpPr>
          <p:cNvPr id="4" name="Slide Number Placeholder 3"/>
          <p:cNvSpPr>
            <a:spLocks noGrp="1"/>
          </p:cNvSpPr>
          <p:nvPr>
            <p:ph type="sldNum" sz="quarter" idx="10"/>
          </p:nvPr>
        </p:nvSpPr>
        <p:spPr/>
        <p:txBody>
          <a:bodyPr/>
          <a:lstStyle/>
          <a:p>
            <a:fld id="{ECE2316D-ED91-4184-8054-037B2E3AE3E5}" type="slidenum">
              <a:rPr lang="en-US" smtClean="0"/>
              <a:pPr/>
              <a:t>23</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CareerB</a:t>
            </a:r>
            <a:r>
              <a:rPr lang="en-US" baseline="0" dirty="0" smtClean="0"/>
              <a:t>uilder says 22% of hiring managers search for an online profile.</a:t>
            </a:r>
          </a:p>
          <a:p>
            <a:r>
              <a:rPr lang="en-US" baseline="0" dirty="0" smtClean="0"/>
              <a:t>You want to manage your profile. Not lie, but disclose and show yourself off. (pager story)</a:t>
            </a:r>
          </a:p>
          <a:p>
            <a:r>
              <a:rPr lang="en-US" baseline="0" dirty="0" smtClean="0"/>
              <a:t>Anyone can create one for you. Watch for your profile online. Especially if you have had issues. Don’t create one.</a:t>
            </a:r>
          </a:p>
          <a:p>
            <a:r>
              <a:rPr lang="en-US" baseline="0" dirty="0" smtClean="0"/>
              <a:t>Washington Post or Kids test. If you wouldn’t want them to see it, don’t put it up there.</a:t>
            </a:r>
          </a:p>
          <a:p>
            <a:endParaRPr lang="en-US" baseline="0" dirty="0" smtClean="0"/>
          </a:p>
          <a:p>
            <a:r>
              <a:rPr lang="en-US" baseline="0" dirty="0" smtClean="0"/>
              <a:t>Next - Leadership</a:t>
            </a:r>
            <a:endParaRPr lang="en-US" dirty="0"/>
          </a:p>
        </p:txBody>
      </p:sp>
      <p:sp>
        <p:nvSpPr>
          <p:cNvPr id="4" name="Slide Number Placeholder 3"/>
          <p:cNvSpPr>
            <a:spLocks noGrp="1"/>
          </p:cNvSpPr>
          <p:nvPr>
            <p:ph type="sldNum" sz="quarter" idx="10"/>
          </p:nvPr>
        </p:nvSpPr>
        <p:spPr/>
        <p:txBody>
          <a:bodyPr/>
          <a:lstStyle/>
          <a:p>
            <a:fld id="{ECE2316D-ED91-4184-8054-037B2E3AE3E5}" type="slidenum">
              <a:rPr lang="en-US" smtClean="0"/>
              <a:pPr/>
              <a:t>25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CareerB</a:t>
            </a:r>
            <a:r>
              <a:rPr lang="en-US" baseline="0" dirty="0" smtClean="0"/>
              <a:t>uilder says 22% of hiring managers search for an online profile.</a:t>
            </a:r>
          </a:p>
          <a:p>
            <a:r>
              <a:rPr lang="en-US" baseline="0" dirty="0" smtClean="0"/>
              <a:t>You want to manage your profile. Not lie, but disclose and show yourself off. (pager story)</a:t>
            </a:r>
          </a:p>
          <a:p>
            <a:r>
              <a:rPr lang="en-US" baseline="0" dirty="0" smtClean="0"/>
              <a:t>Anyone can create one for you. Watch for your profile online. Especially if you have had issues. Don’t create one.</a:t>
            </a:r>
          </a:p>
          <a:p>
            <a:r>
              <a:rPr lang="en-US" baseline="0" dirty="0" smtClean="0"/>
              <a:t>Washington Post or Kids test. If you wouldn’t want them to see it, don’t put it up there.</a:t>
            </a:r>
          </a:p>
          <a:p>
            <a:endParaRPr lang="en-US" baseline="0" dirty="0" smtClean="0"/>
          </a:p>
          <a:p>
            <a:r>
              <a:rPr lang="en-US" baseline="0" dirty="0" smtClean="0"/>
              <a:t>Next - Leadership</a:t>
            </a:r>
            <a:endParaRPr lang="en-US" dirty="0"/>
          </a:p>
        </p:txBody>
      </p:sp>
      <p:sp>
        <p:nvSpPr>
          <p:cNvPr id="4" name="Slide Number Placeholder 3"/>
          <p:cNvSpPr>
            <a:spLocks noGrp="1"/>
          </p:cNvSpPr>
          <p:nvPr>
            <p:ph type="sldNum" sz="quarter" idx="10"/>
          </p:nvPr>
        </p:nvSpPr>
        <p:spPr/>
        <p:txBody>
          <a:bodyPr/>
          <a:lstStyle/>
          <a:p>
            <a:fld id="{ECE2316D-ED91-4184-8054-037B2E3AE3E5}" type="slidenum">
              <a:rPr lang="en-US" smtClean="0"/>
              <a:pPr/>
              <a:t>26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CareerB</a:t>
            </a:r>
            <a:r>
              <a:rPr lang="en-US" baseline="0" dirty="0" smtClean="0"/>
              <a:t>uilder says 22% of hiring managers search for an online profile.</a:t>
            </a:r>
          </a:p>
          <a:p>
            <a:r>
              <a:rPr lang="en-US" baseline="0" dirty="0" smtClean="0"/>
              <a:t>You want to manage your profile. Not lie, but disclose and show yourself off. (pager story)</a:t>
            </a:r>
          </a:p>
          <a:p>
            <a:r>
              <a:rPr lang="en-US" baseline="0" dirty="0" smtClean="0"/>
              <a:t>Anyone can create one for you. Watch for your profile online. Especially if you have had issues. Don’t create one.</a:t>
            </a:r>
          </a:p>
          <a:p>
            <a:r>
              <a:rPr lang="en-US" baseline="0" dirty="0" smtClean="0"/>
              <a:t>Washington Post or Kids test. If you wouldn’t want them to see it, don’t put it up there.</a:t>
            </a:r>
          </a:p>
          <a:p>
            <a:endParaRPr lang="en-US" baseline="0" dirty="0" smtClean="0"/>
          </a:p>
          <a:p>
            <a:r>
              <a:rPr lang="en-US" baseline="0" dirty="0" smtClean="0"/>
              <a:t>Next - Leadership</a:t>
            </a:r>
            <a:endParaRPr lang="en-US" dirty="0"/>
          </a:p>
        </p:txBody>
      </p:sp>
      <p:sp>
        <p:nvSpPr>
          <p:cNvPr id="4" name="Slide Number Placeholder 3"/>
          <p:cNvSpPr>
            <a:spLocks noGrp="1"/>
          </p:cNvSpPr>
          <p:nvPr>
            <p:ph type="sldNum" sz="quarter" idx="10"/>
          </p:nvPr>
        </p:nvSpPr>
        <p:spPr/>
        <p:txBody>
          <a:bodyPr/>
          <a:lstStyle/>
          <a:p>
            <a:fld id="{ECE2316D-ED91-4184-8054-037B2E3AE3E5}" type="slidenum">
              <a:rPr lang="en-US" smtClean="0"/>
              <a:pPr/>
              <a:t>27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CareerB</a:t>
            </a:r>
            <a:r>
              <a:rPr lang="en-US" baseline="0" dirty="0" smtClean="0"/>
              <a:t>uilder says 22% of hiring managers search for an online profile.</a:t>
            </a:r>
          </a:p>
          <a:p>
            <a:r>
              <a:rPr lang="en-US" baseline="0" dirty="0" smtClean="0"/>
              <a:t>You want to manage your profile. Not lie, but disclose and show yourself off. (pager story)</a:t>
            </a:r>
          </a:p>
          <a:p>
            <a:r>
              <a:rPr lang="en-US" baseline="0" dirty="0" smtClean="0"/>
              <a:t>Anyone can create one for you. Watch for your profile online. Especially if you have had issues. Don’t create one.</a:t>
            </a:r>
          </a:p>
          <a:p>
            <a:r>
              <a:rPr lang="en-US" baseline="0" dirty="0" smtClean="0"/>
              <a:t>Washington Post or Kids test. If you wouldn’t want them to see it, don’t put it up there.</a:t>
            </a:r>
          </a:p>
          <a:p>
            <a:endParaRPr lang="en-US" baseline="0" dirty="0" smtClean="0"/>
          </a:p>
          <a:p>
            <a:r>
              <a:rPr lang="en-US" baseline="0" dirty="0" smtClean="0"/>
              <a:t>Next - Leadership</a:t>
            </a:r>
            <a:endParaRPr lang="en-US" dirty="0"/>
          </a:p>
        </p:txBody>
      </p:sp>
      <p:sp>
        <p:nvSpPr>
          <p:cNvPr id="4" name="Slide Number Placeholder 3"/>
          <p:cNvSpPr>
            <a:spLocks noGrp="1"/>
          </p:cNvSpPr>
          <p:nvPr>
            <p:ph type="sldNum" sz="quarter" idx="10"/>
          </p:nvPr>
        </p:nvSpPr>
        <p:spPr/>
        <p:txBody>
          <a:bodyPr/>
          <a:lstStyle/>
          <a:p>
            <a:fld id="{ECE2316D-ED91-4184-8054-037B2E3AE3E5}" type="slidenum">
              <a:rPr lang="en-US" smtClean="0"/>
              <a:pPr/>
              <a:t>28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 a bad joke, but I wasn’t aware this was posted until someone told me. It could have been something</a:t>
            </a:r>
            <a:r>
              <a:rPr lang="en-US" baseline="0" dirty="0" smtClean="0"/>
              <a:t> that I would have been upset about, and while you can’t do anything about it, you can help to explain it if you are aware of it.</a:t>
            </a:r>
            <a:endParaRPr lang="en-US" dirty="0"/>
          </a:p>
        </p:txBody>
      </p:sp>
      <p:sp>
        <p:nvSpPr>
          <p:cNvPr id="4" name="Slide Number Placeholder 3"/>
          <p:cNvSpPr>
            <a:spLocks noGrp="1"/>
          </p:cNvSpPr>
          <p:nvPr>
            <p:ph type="sldNum" sz="quarter" idx="10"/>
          </p:nvPr>
        </p:nvSpPr>
        <p:spPr/>
        <p:txBody>
          <a:bodyPr/>
          <a:lstStyle/>
          <a:p>
            <a:fld id="{ECE2316D-ED91-4184-8054-037B2E3AE3E5}" type="slidenum">
              <a:rPr lang="en-US" smtClean="0"/>
              <a:pPr/>
              <a:t>29</a:t>
            </a:fld>
            <a:endParaRPr lang="en-US"/>
          </a:p>
        </p:txBody>
      </p:sp>
    </p:spTree>
    <p:extLst>
      <p:ext uri="{BB962C8B-B14F-4D97-AF65-F5344CB8AC3E}">
        <p14:creationId xmlns:p14="http://schemas.microsoft.com/office/powerpoint/2010/main" xmlns="" val="391592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Has</a:t>
            </a:r>
            <a:r>
              <a:rPr lang="en-US" baseline="0" dirty="0" smtClean="0"/>
              <a:t> anyone read The Long Tail? Do you know what it is? There’s this idea of niches that have value. You are a niche for your next job, or you should be. You can strive to be at the head, or the tail. Nothing wrong with tail, for the head, ping me later. For the tail, you want to move up.</a:t>
            </a:r>
          </a:p>
          <a:p>
            <a:endParaRPr lang="en-US" baseline="0" dirty="0" smtClean="0"/>
          </a:p>
          <a:p>
            <a:r>
              <a:rPr lang="en-US" baseline="0" dirty="0" smtClean="0"/>
              <a:t>Next – Wheat/Chaff</a:t>
            </a:r>
            <a:endParaRPr lang="en-US" dirty="0"/>
          </a:p>
        </p:txBody>
      </p:sp>
      <p:sp>
        <p:nvSpPr>
          <p:cNvPr id="4" name="Slide Number Placeholder 3"/>
          <p:cNvSpPr>
            <a:spLocks noGrp="1"/>
          </p:cNvSpPr>
          <p:nvPr>
            <p:ph type="sldNum" sz="quarter" idx="10"/>
          </p:nvPr>
        </p:nvSpPr>
        <p:spPr/>
        <p:txBody>
          <a:bodyPr/>
          <a:lstStyle/>
          <a:p>
            <a:fld id="{ECE2316D-ED91-4184-8054-037B2E3AE3E5}" type="slidenum">
              <a:rPr lang="en-US" smtClean="0"/>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Survey, count members of each</a:t>
            </a:r>
          </a:p>
          <a:p>
            <a:endParaRPr lang="en-US" dirty="0" smtClean="0"/>
          </a:p>
          <a:p>
            <a:r>
              <a:rPr lang="en-US" dirty="0" smtClean="0"/>
              <a:t>Next</a:t>
            </a:r>
            <a:r>
              <a:rPr lang="en-US" baseline="0" dirty="0" smtClean="0"/>
              <a:t> - Authors</a:t>
            </a:r>
            <a:endParaRPr lang="en-US" dirty="0"/>
          </a:p>
        </p:txBody>
      </p:sp>
      <p:sp>
        <p:nvSpPr>
          <p:cNvPr id="4" name="Slide Number Placeholder 3"/>
          <p:cNvSpPr>
            <a:spLocks noGrp="1"/>
          </p:cNvSpPr>
          <p:nvPr>
            <p:ph type="sldNum" sz="quarter" idx="10"/>
          </p:nvPr>
        </p:nvSpPr>
        <p:spPr/>
        <p:txBody>
          <a:bodyPr/>
          <a:lstStyle/>
          <a:p>
            <a:fld id="{ECE2316D-ED91-4184-8054-037B2E3AE3E5}" type="slidenum">
              <a:rPr lang="en-US" smtClean="0"/>
              <a:pPr/>
              <a:t>30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Building</a:t>
            </a:r>
            <a:r>
              <a:rPr lang="en-US" baseline="0" dirty="0" smtClean="0"/>
              <a:t> an online network is a no different than networking in the real world. Chamber of Commerce or BB meetings, user groups, other business associations, all had happy hours or other ways for people to connect with each other, get to know each other professionally, and create opportunities.</a:t>
            </a:r>
          </a:p>
          <a:p>
            <a:r>
              <a:rPr lang="en-US" baseline="0" dirty="0" smtClean="0"/>
              <a:t>This is the modern “golf course”</a:t>
            </a:r>
            <a:endParaRPr lang="en-US" dirty="0"/>
          </a:p>
        </p:txBody>
      </p:sp>
      <p:sp>
        <p:nvSpPr>
          <p:cNvPr id="4" name="Slide Number Placeholder 3"/>
          <p:cNvSpPr>
            <a:spLocks noGrp="1"/>
          </p:cNvSpPr>
          <p:nvPr>
            <p:ph type="sldNum" sz="quarter" idx="10"/>
          </p:nvPr>
        </p:nvSpPr>
        <p:spPr/>
        <p:txBody>
          <a:bodyPr/>
          <a:lstStyle/>
          <a:p>
            <a:fld id="{ECE2316D-ED91-4184-8054-037B2E3AE3E5}" type="slidenum">
              <a:rPr lang="en-US" smtClean="0"/>
              <a:pPr/>
              <a:t>31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the modern golf course. How many deals</a:t>
            </a:r>
            <a:r>
              <a:rPr lang="en-US" baseline="0" dirty="0" smtClean="0"/>
              <a:t> have puzzled you in business? How many times have you suggested that your boss chose a vendor over a game of golf, a dinner, or some other event. Business is involved with relationships between people. Social networking can help you expand those reaches.</a:t>
            </a:r>
            <a:endParaRPr lang="en-US" dirty="0"/>
          </a:p>
        </p:txBody>
      </p:sp>
      <p:sp>
        <p:nvSpPr>
          <p:cNvPr id="4" name="Slide Number Placeholder 3"/>
          <p:cNvSpPr>
            <a:spLocks noGrp="1"/>
          </p:cNvSpPr>
          <p:nvPr>
            <p:ph type="sldNum" sz="quarter" idx="10"/>
          </p:nvPr>
        </p:nvSpPr>
        <p:spPr/>
        <p:txBody>
          <a:bodyPr/>
          <a:lstStyle/>
          <a:p>
            <a:fld id="{ECE2316D-ED91-4184-8054-037B2E3AE3E5}" type="slidenum">
              <a:rPr lang="en-US" smtClean="0"/>
              <a:pPr/>
              <a:t>32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Building</a:t>
            </a:r>
            <a:r>
              <a:rPr lang="en-US" baseline="0" dirty="0" smtClean="0"/>
              <a:t> an online profile is a no different than things done in the past in the real world. Chamber of Commerce or BB meetings, user groups, other business associations, all had happy hours or other ways for people to connect with each other, get to know each other professionally, and create opportunities.</a:t>
            </a:r>
          </a:p>
          <a:p>
            <a:r>
              <a:rPr lang="en-US" baseline="0" dirty="0" smtClean="0"/>
              <a:t>This is the modern “</a:t>
            </a:r>
            <a:r>
              <a:rPr lang="en-US" baseline="0" smtClean="0"/>
              <a:t>golf course”</a:t>
            </a:r>
            <a:endParaRPr lang="en-US"/>
          </a:p>
        </p:txBody>
      </p:sp>
      <p:sp>
        <p:nvSpPr>
          <p:cNvPr id="4" name="Slide Number Placeholder 3"/>
          <p:cNvSpPr>
            <a:spLocks noGrp="1"/>
          </p:cNvSpPr>
          <p:nvPr>
            <p:ph type="sldNum" sz="quarter" idx="10"/>
          </p:nvPr>
        </p:nvSpPr>
        <p:spPr/>
        <p:txBody>
          <a:bodyPr/>
          <a:lstStyle/>
          <a:p>
            <a:fld id="{ECE2316D-ED91-4184-8054-037B2E3AE3E5}" type="slidenum">
              <a:rPr lang="en-US" smtClean="0"/>
              <a:pPr/>
              <a:t>33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When you have signed up, now interact. Just like being at any event in the real world, you need to participate.</a:t>
            </a:r>
            <a:endParaRPr lang="en-US" dirty="0"/>
          </a:p>
        </p:txBody>
      </p:sp>
      <p:sp>
        <p:nvSpPr>
          <p:cNvPr id="4" name="Slide Number Placeholder 3"/>
          <p:cNvSpPr>
            <a:spLocks noGrp="1"/>
          </p:cNvSpPr>
          <p:nvPr>
            <p:ph type="sldNum" sz="quarter" idx="10"/>
          </p:nvPr>
        </p:nvSpPr>
        <p:spPr/>
        <p:txBody>
          <a:bodyPr/>
          <a:lstStyle/>
          <a:p>
            <a:fld id="{ECE2316D-ED91-4184-8054-037B2E3AE3E5}" type="slidenum">
              <a:rPr lang="en-US" smtClean="0"/>
              <a:pPr/>
              <a:t>34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Get to know people.</a:t>
            </a:r>
            <a:endParaRPr lang="en-US" dirty="0"/>
          </a:p>
        </p:txBody>
      </p:sp>
      <p:sp>
        <p:nvSpPr>
          <p:cNvPr id="4" name="Slide Number Placeholder 3"/>
          <p:cNvSpPr>
            <a:spLocks noGrp="1"/>
          </p:cNvSpPr>
          <p:nvPr>
            <p:ph type="sldNum" sz="quarter" idx="10"/>
          </p:nvPr>
        </p:nvSpPr>
        <p:spPr/>
        <p:txBody>
          <a:bodyPr/>
          <a:lstStyle/>
          <a:p>
            <a:fld id="{ECE2316D-ED91-4184-8054-037B2E3AE3E5}" type="slidenum">
              <a:rPr lang="en-US" smtClean="0"/>
              <a:pPr/>
              <a:t>35</a:t>
            </a:fld>
            <a:endParaRPr lang="en-US"/>
          </a:p>
        </p:txBody>
      </p:sp>
    </p:spTree>
    <p:extLst>
      <p:ext uri="{BB962C8B-B14F-4D97-AF65-F5344CB8AC3E}">
        <p14:creationId xmlns:p14="http://schemas.microsoft.com/office/powerpoint/2010/main" xmlns="" val="15680065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Be careful what you post up there. Post contact information, but be careful about identity information. Make sure your family knows what you post, and use an email that allows people to get in touch with you, and helps to keep you involved.</a:t>
            </a:r>
            <a:endParaRPr lang="en-US" dirty="0"/>
          </a:p>
        </p:txBody>
      </p:sp>
      <p:sp>
        <p:nvSpPr>
          <p:cNvPr id="4" name="Slide Number Placeholder 3"/>
          <p:cNvSpPr>
            <a:spLocks noGrp="1"/>
          </p:cNvSpPr>
          <p:nvPr>
            <p:ph type="sldNum" sz="quarter" idx="10"/>
          </p:nvPr>
        </p:nvSpPr>
        <p:spPr/>
        <p:txBody>
          <a:bodyPr/>
          <a:lstStyle/>
          <a:p>
            <a:fld id="{ECE2316D-ED91-4184-8054-037B2E3AE3E5}" type="slidenum">
              <a:rPr lang="en-US" smtClean="0"/>
              <a:pPr/>
              <a:t>36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Volunteering gives</a:t>
            </a:r>
            <a:r>
              <a:rPr lang="en-US" baseline="0" dirty="0" smtClean="0"/>
              <a:t> back to the world. It shows that you are willing to do more than just your job. If you do career oriented volunteering, that shows that you are willing to help others in your field. You would be someone that is willing to help others, without being told to do so.</a:t>
            </a:r>
            <a:endParaRPr lang="en-US" dirty="0"/>
          </a:p>
        </p:txBody>
      </p:sp>
      <p:sp>
        <p:nvSpPr>
          <p:cNvPr id="4" name="Slide Number Placeholder 3"/>
          <p:cNvSpPr>
            <a:spLocks noGrp="1"/>
          </p:cNvSpPr>
          <p:nvPr>
            <p:ph type="sldNum" sz="quarter" idx="10"/>
          </p:nvPr>
        </p:nvSpPr>
        <p:spPr/>
        <p:txBody>
          <a:bodyPr/>
          <a:lstStyle/>
          <a:p>
            <a:fld id="{ECE2316D-ED91-4184-8054-037B2E3AE3E5}" type="slidenum">
              <a:rPr lang="en-US" smtClean="0"/>
              <a:pPr/>
              <a:t>37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Forums show that</a:t>
            </a:r>
            <a:r>
              <a:rPr lang="en-US" baseline="0" dirty="0" smtClean="0"/>
              <a:t> not only are you willing to help, but you have knowledge. </a:t>
            </a:r>
            <a:endParaRPr lang="en-US" dirty="0"/>
          </a:p>
        </p:txBody>
      </p:sp>
      <p:sp>
        <p:nvSpPr>
          <p:cNvPr id="4" name="Slide Number Placeholder 3"/>
          <p:cNvSpPr>
            <a:spLocks noGrp="1"/>
          </p:cNvSpPr>
          <p:nvPr>
            <p:ph type="sldNum" sz="quarter" idx="10"/>
          </p:nvPr>
        </p:nvSpPr>
        <p:spPr/>
        <p:txBody>
          <a:bodyPr/>
          <a:lstStyle/>
          <a:p>
            <a:fld id="{ECE2316D-ED91-4184-8054-037B2E3AE3E5}" type="slidenum">
              <a:rPr lang="en-US" smtClean="0"/>
              <a:pPr/>
              <a:t>38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Ask your own questions online. As you learn</a:t>
            </a:r>
            <a:r>
              <a:rPr lang="en-US" baseline="0" dirty="0" smtClean="0"/>
              <a:t> something, put it back out there. Give the back story, the why, the how, the what you learned, or the how it helped you.</a:t>
            </a:r>
          </a:p>
          <a:p>
            <a:r>
              <a:rPr lang="en-US" baseline="0" dirty="0" smtClean="0"/>
              <a:t>This shows you are working on your own career and knowledge. Both to your current boss and potential future ones.</a:t>
            </a:r>
          </a:p>
        </p:txBody>
      </p:sp>
      <p:sp>
        <p:nvSpPr>
          <p:cNvPr id="4" name="Slide Number Placeholder 3"/>
          <p:cNvSpPr>
            <a:spLocks noGrp="1"/>
          </p:cNvSpPr>
          <p:nvPr>
            <p:ph type="sldNum" sz="quarter" idx="10"/>
          </p:nvPr>
        </p:nvSpPr>
        <p:spPr/>
        <p:txBody>
          <a:bodyPr/>
          <a:lstStyle/>
          <a:p>
            <a:fld id="{ECE2316D-ED91-4184-8054-037B2E3AE3E5}" type="slidenum">
              <a:rPr lang="en-US" smtClean="0"/>
              <a:pPr/>
              <a:t>39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Has</a:t>
            </a:r>
            <a:r>
              <a:rPr lang="en-US" baseline="0" dirty="0" smtClean="0"/>
              <a:t> anyone read The Long Tail? Do you know what it is? There’s this idea of niches that have value. You are a niche for your next job, or you should be. You can strive to be at the head, or the tail. Nothing wrong with tail, for the head, ping me later. For the tail, you want to move up.</a:t>
            </a:r>
          </a:p>
          <a:p>
            <a:endParaRPr lang="en-US" baseline="0" dirty="0" smtClean="0"/>
          </a:p>
          <a:p>
            <a:r>
              <a:rPr lang="en-US" baseline="0" dirty="0" smtClean="0"/>
              <a:t>Next – Wheat/Chaff</a:t>
            </a:r>
            <a:endParaRPr lang="en-US" dirty="0"/>
          </a:p>
        </p:txBody>
      </p:sp>
      <p:sp>
        <p:nvSpPr>
          <p:cNvPr id="4" name="Slide Number Placeholder 3"/>
          <p:cNvSpPr>
            <a:spLocks noGrp="1"/>
          </p:cNvSpPr>
          <p:nvPr>
            <p:ph type="sldNum" sz="quarter" idx="10"/>
          </p:nvPr>
        </p:nvSpPr>
        <p:spPr/>
        <p:txBody>
          <a:bodyPr/>
          <a:lstStyle/>
          <a:p>
            <a:fld id="{ECE2316D-ED91-4184-8054-037B2E3AE3E5}" type="slidenum">
              <a:rPr lang="en-US" smtClean="0"/>
              <a:pPr/>
              <a:t>7</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Leadership helps you stand out.</a:t>
            </a:r>
          </a:p>
          <a:p>
            <a:r>
              <a:rPr lang="en-US" dirty="0" smtClean="0"/>
              <a:t>This is not</a:t>
            </a:r>
            <a:r>
              <a:rPr lang="en-US" baseline="0" dirty="0" smtClean="0"/>
              <a:t> a manager, though it can be. And that helps.</a:t>
            </a:r>
          </a:p>
          <a:p>
            <a:r>
              <a:rPr lang="en-US" baseline="0" dirty="0" smtClean="0"/>
              <a:t>Project leader – On some task, provide coordination, direction, ideas</a:t>
            </a:r>
          </a:p>
          <a:p>
            <a:r>
              <a:rPr lang="en-US" baseline="0" dirty="0" smtClean="0"/>
              <a:t>Organization – Can be internal or external, formal or informal. </a:t>
            </a:r>
          </a:p>
          <a:p>
            <a:r>
              <a:rPr lang="en-US" baseline="0" dirty="0" smtClean="0"/>
              <a:t>Thought – Just express yourself. You can be someone that people follow, or maybe counsel</a:t>
            </a:r>
          </a:p>
          <a:p>
            <a:endParaRPr lang="en-US" baseline="0" dirty="0" smtClean="0"/>
          </a:p>
          <a:p>
            <a:r>
              <a:rPr lang="en-US" baseline="0" dirty="0" smtClean="0"/>
              <a:t>Next - blogging</a:t>
            </a:r>
            <a:endParaRPr lang="en-US" dirty="0"/>
          </a:p>
        </p:txBody>
      </p:sp>
      <p:sp>
        <p:nvSpPr>
          <p:cNvPr id="4" name="Slide Number Placeholder 3"/>
          <p:cNvSpPr>
            <a:spLocks noGrp="1"/>
          </p:cNvSpPr>
          <p:nvPr>
            <p:ph type="sldNum" sz="quarter" idx="10"/>
          </p:nvPr>
        </p:nvSpPr>
        <p:spPr/>
        <p:txBody>
          <a:bodyPr/>
          <a:lstStyle/>
          <a:p>
            <a:fld id="{ECE2316D-ED91-4184-8054-037B2E3AE3E5}" type="slidenum">
              <a:rPr lang="en-US" smtClean="0"/>
              <a:pPr/>
              <a:t>40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More people read, few people write. This builds communication</a:t>
            </a:r>
            <a:r>
              <a:rPr lang="en-US" baseline="0" dirty="0" smtClean="0"/>
              <a:t> skills, and shows off your knowledge.</a:t>
            </a:r>
            <a:endParaRPr lang="en-US" dirty="0"/>
          </a:p>
        </p:txBody>
      </p:sp>
      <p:sp>
        <p:nvSpPr>
          <p:cNvPr id="4" name="Slide Number Placeholder 3"/>
          <p:cNvSpPr>
            <a:spLocks noGrp="1"/>
          </p:cNvSpPr>
          <p:nvPr>
            <p:ph type="sldNum" sz="quarter" idx="10"/>
          </p:nvPr>
        </p:nvSpPr>
        <p:spPr/>
        <p:txBody>
          <a:bodyPr/>
          <a:lstStyle/>
          <a:p>
            <a:fld id="{ECE2316D-ED91-4184-8054-037B2E3AE3E5}" type="slidenum">
              <a:rPr lang="en-US" smtClean="0"/>
              <a:pPr/>
              <a:t>42</a:t>
            </a:fld>
            <a:endParaRPr lang="en-US"/>
          </a:p>
        </p:txBody>
      </p:sp>
    </p:spTree>
    <p:extLst>
      <p:ext uri="{BB962C8B-B14F-4D97-AF65-F5344CB8AC3E}">
        <p14:creationId xmlns:p14="http://schemas.microsoft.com/office/powerpoint/2010/main" xmlns="" val="137655668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your</a:t>
            </a:r>
            <a:r>
              <a:rPr lang="en-US" baseline="0" dirty="0" smtClean="0"/>
              <a:t> chance to show off what you know.</a:t>
            </a:r>
            <a:endParaRPr lang="en-US" dirty="0"/>
          </a:p>
        </p:txBody>
      </p:sp>
      <p:sp>
        <p:nvSpPr>
          <p:cNvPr id="4" name="Slide Number Placeholder 3"/>
          <p:cNvSpPr>
            <a:spLocks noGrp="1"/>
          </p:cNvSpPr>
          <p:nvPr>
            <p:ph type="sldNum" sz="quarter" idx="10"/>
          </p:nvPr>
        </p:nvSpPr>
        <p:spPr/>
        <p:txBody>
          <a:bodyPr/>
          <a:lstStyle/>
          <a:p>
            <a:fld id="{ECE2316D-ED91-4184-8054-037B2E3AE3E5}" type="slidenum">
              <a:rPr lang="en-US" smtClean="0"/>
              <a:pPr/>
              <a:t>43</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Examples: backups</a:t>
            </a:r>
            <a:r>
              <a:rPr lang="en-US" baseline="0" dirty="0" smtClean="0"/>
              <a:t> fail, trying to explain why log restores needed. </a:t>
            </a:r>
          </a:p>
          <a:p>
            <a:pPr>
              <a:buFontTx/>
              <a:buChar char="-"/>
            </a:pPr>
            <a:r>
              <a:rPr lang="en-US" baseline="0" dirty="0" smtClean="0"/>
              <a:t> Issues with working over the phone</a:t>
            </a:r>
          </a:p>
          <a:p>
            <a:pPr>
              <a:buFontTx/>
              <a:buChar char="-"/>
            </a:pPr>
            <a:r>
              <a:rPr lang="en-US" baseline="0" dirty="0" smtClean="0"/>
              <a:t> disconnect with developers, manager</a:t>
            </a:r>
          </a:p>
          <a:p>
            <a:pPr>
              <a:buFontTx/>
              <a:buChar char="-"/>
            </a:pPr>
            <a:r>
              <a:rPr lang="en-US" baseline="0" dirty="0" smtClean="0"/>
              <a:t> Going to work late, after hours</a:t>
            </a:r>
          </a:p>
          <a:p>
            <a:pPr>
              <a:buFontTx/>
              <a:buChar char="-"/>
            </a:pPr>
            <a:r>
              <a:rPr lang="en-US" baseline="0" dirty="0" smtClean="0"/>
              <a:t> Organization of files</a:t>
            </a:r>
          </a:p>
          <a:p>
            <a:pPr>
              <a:buFontTx/>
              <a:buChar char="-"/>
            </a:pPr>
            <a:r>
              <a:rPr lang="en-US" baseline="0" dirty="0" smtClean="0"/>
              <a:t> impact to organization, what I could minimize in the future.</a:t>
            </a:r>
          </a:p>
          <a:p>
            <a:pPr>
              <a:buFontTx/>
              <a:buChar char="-"/>
            </a:pPr>
            <a:endParaRPr lang="en-US" baseline="0" dirty="0" smtClean="0"/>
          </a:p>
          <a:p>
            <a:pPr>
              <a:buFontTx/>
              <a:buChar char="-"/>
            </a:pPr>
            <a:r>
              <a:rPr lang="en-US" baseline="0" dirty="0" smtClean="0"/>
              <a:t>Building a Report</a:t>
            </a:r>
          </a:p>
          <a:p>
            <a:pPr>
              <a:buFontTx/>
              <a:buChar char="-"/>
            </a:pPr>
            <a:r>
              <a:rPr lang="en-US" baseline="0" dirty="0" smtClean="0"/>
              <a:t> Request comes in, how you analyze the request and get more information</a:t>
            </a:r>
          </a:p>
          <a:p>
            <a:pPr>
              <a:buFontTx/>
              <a:buChar char="-"/>
            </a:pPr>
            <a:r>
              <a:rPr lang="en-US" baseline="0" dirty="0" smtClean="0"/>
              <a:t> Structuring this report to meet needs, decisions taken</a:t>
            </a:r>
          </a:p>
          <a:p>
            <a:pPr>
              <a:buFontTx/>
              <a:buChar char="-"/>
            </a:pPr>
            <a:r>
              <a:rPr lang="en-US" baseline="0" dirty="0" smtClean="0"/>
              <a:t> Writing queries, simple, complex, how the query translates into the business need, planning for future changes, tuning, looking at indexes</a:t>
            </a:r>
          </a:p>
          <a:p>
            <a:pPr>
              <a:buFontTx/>
              <a:buChar char="-"/>
            </a:pPr>
            <a:endParaRPr lang="en-US" dirty="0" smtClean="0"/>
          </a:p>
          <a:p>
            <a:pPr>
              <a:buFontTx/>
              <a:buChar char="-"/>
            </a:pPr>
            <a:r>
              <a:rPr lang="en-US" dirty="0" smtClean="0"/>
              <a:t> New Report</a:t>
            </a:r>
          </a:p>
          <a:p>
            <a:pPr>
              <a:buFontTx/>
              <a:buChar char="-"/>
            </a:pPr>
            <a:r>
              <a:rPr lang="en-US" baseline="0" dirty="0" smtClean="0"/>
              <a:t> New person? How are they different. Same person, has it gotten better</a:t>
            </a:r>
          </a:p>
          <a:p>
            <a:pPr>
              <a:buFontTx/>
              <a:buChar char="-"/>
            </a:pPr>
            <a:r>
              <a:rPr lang="en-US" baseline="0" dirty="0" smtClean="0"/>
              <a:t> Checking for similar reports, looking for reuse</a:t>
            </a:r>
          </a:p>
          <a:p>
            <a:pPr>
              <a:buFontTx/>
              <a:buChar char="-"/>
            </a:pPr>
            <a:r>
              <a:rPr lang="en-US" baseline="0" dirty="0" smtClean="0"/>
              <a:t> New tools/features</a:t>
            </a:r>
          </a:p>
          <a:p>
            <a:pPr>
              <a:buFontTx/>
              <a:buChar char="-"/>
            </a:pPr>
            <a:endParaRPr lang="en-US" baseline="0" dirty="0" smtClean="0"/>
          </a:p>
          <a:p>
            <a:pPr>
              <a:buFontTx/>
              <a:buChar char="-"/>
            </a:pPr>
            <a:r>
              <a:rPr lang="en-US" baseline="0" dirty="0" smtClean="0"/>
              <a:t>Next - Publishing</a:t>
            </a:r>
            <a:endParaRPr lang="en-US" dirty="0"/>
          </a:p>
        </p:txBody>
      </p:sp>
      <p:sp>
        <p:nvSpPr>
          <p:cNvPr id="4" name="Slide Number Placeholder 3"/>
          <p:cNvSpPr>
            <a:spLocks noGrp="1"/>
          </p:cNvSpPr>
          <p:nvPr>
            <p:ph type="sldNum" sz="quarter" idx="10"/>
          </p:nvPr>
        </p:nvSpPr>
        <p:spPr/>
        <p:txBody>
          <a:bodyPr/>
          <a:lstStyle/>
          <a:p>
            <a:fld id="{ECE2316D-ED91-4184-8054-037B2E3AE3E5}" type="slidenum">
              <a:rPr lang="en-US" smtClean="0"/>
              <a:pPr/>
              <a:t>44</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Ask your boss, set rules, keep it simple</a:t>
            </a:r>
          </a:p>
          <a:p>
            <a:r>
              <a:rPr lang="en-US" dirty="0" smtClean="0"/>
              <a:t>Don’t do anything that you wouldn’t want done to you</a:t>
            </a:r>
          </a:p>
          <a:p>
            <a:r>
              <a:rPr lang="en-US" dirty="0" smtClean="0"/>
              <a:t>Get</a:t>
            </a:r>
            <a:r>
              <a:rPr lang="en-US" baseline="0" dirty="0" smtClean="0"/>
              <a:t> ahead of the curve and make this a regular occurrence. Choose a reasonable schedule. I’d say once every other week at a minimum, set reminders in Outlook.</a:t>
            </a:r>
          </a:p>
          <a:p>
            <a:r>
              <a:rPr lang="en-US" baseline="0" dirty="0" smtClean="0"/>
              <a:t>If you have nothing interesting, write that. IF that happens too often, think about that as well. Time for a new job</a:t>
            </a:r>
          </a:p>
          <a:p>
            <a:r>
              <a:rPr lang="en-US" baseline="0" dirty="0" smtClean="0"/>
              <a:t>Imagine you’re writing for a </a:t>
            </a:r>
            <a:r>
              <a:rPr lang="en-US" baseline="0" dirty="0" err="1" smtClean="0"/>
              <a:t>jr</a:t>
            </a:r>
            <a:r>
              <a:rPr lang="en-US" baseline="0" dirty="0" smtClean="0"/>
              <a:t> DBA or new guy in your position, explain things clearly. Don’t assume too much (may vary for internal blogging)</a:t>
            </a:r>
          </a:p>
          <a:p>
            <a:r>
              <a:rPr lang="en-US" baseline="0" dirty="0" smtClean="0"/>
              <a:t>Big internal bloggers: Andy Grove – Intel, </a:t>
            </a:r>
          </a:p>
          <a:p>
            <a:endParaRPr lang="en-US" baseline="0" dirty="0" smtClean="0"/>
          </a:p>
          <a:p>
            <a:r>
              <a:rPr lang="en-US" baseline="0" dirty="0" smtClean="0"/>
              <a:t>Next – Blogging Ideas</a:t>
            </a:r>
            <a:endParaRPr lang="en-US" dirty="0"/>
          </a:p>
        </p:txBody>
      </p:sp>
      <p:sp>
        <p:nvSpPr>
          <p:cNvPr id="4" name="Slide Number Placeholder 3"/>
          <p:cNvSpPr>
            <a:spLocks noGrp="1"/>
          </p:cNvSpPr>
          <p:nvPr>
            <p:ph type="sldNum" sz="quarter" idx="10"/>
          </p:nvPr>
        </p:nvSpPr>
        <p:spPr/>
        <p:txBody>
          <a:bodyPr/>
          <a:lstStyle/>
          <a:p>
            <a:fld id="{ECE2316D-ED91-4184-8054-037B2E3AE3E5}" type="slidenum">
              <a:rPr lang="en-US" smtClean="0"/>
              <a:pPr/>
              <a:t>49</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Ask your boss, set rules, keep it simple</a:t>
            </a:r>
          </a:p>
          <a:p>
            <a:r>
              <a:rPr lang="en-US" dirty="0" smtClean="0"/>
              <a:t>Don’t do anything that you wouldn’t want done to you</a:t>
            </a:r>
          </a:p>
          <a:p>
            <a:r>
              <a:rPr lang="en-US" dirty="0" smtClean="0"/>
              <a:t>Get</a:t>
            </a:r>
            <a:r>
              <a:rPr lang="en-US" baseline="0" dirty="0" smtClean="0"/>
              <a:t> ahead of the curve and make this a regular occurrence. Choose a reasonable schedule. I’d say once every other week at a minimum, set reminders in Outlook.</a:t>
            </a:r>
          </a:p>
          <a:p>
            <a:r>
              <a:rPr lang="en-US" baseline="0" dirty="0" smtClean="0"/>
              <a:t>If you have nothing interesting, write that. IF that happens too often, think about that as well. Time for a new job</a:t>
            </a:r>
          </a:p>
          <a:p>
            <a:r>
              <a:rPr lang="en-US" baseline="0" dirty="0" smtClean="0"/>
              <a:t>Imagine you’re writing for a </a:t>
            </a:r>
            <a:r>
              <a:rPr lang="en-US" baseline="0" dirty="0" err="1" smtClean="0"/>
              <a:t>jr</a:t>
            </a:r>
            <a:r>
              <a:rPr lang="en-US" baseline="0" dirty="0" smtClean="0"/>
              <a:t> or new guy in your position, explain things clearly. Don’t assume too much (may vary for internal blogging)</a:t>
            </a:r>
          </a:p>
          <a:p>
            <a:r>
              <a:rPr lang="en-US" baseline="0" dirty="0" smtClean="0"/>
              <a:t>Big internal bloggers: Andy Grove – Intel, </a:t>
            </a:r>
          </a:p>
          <a:p>
            <a:endParaRPr lang="en-US" baseline="0" dirty="0" smtClean="0"/>
          </a:p>
          <a:p>
            <a:r>
              <a:rPr lang="en-US" baseline="0" dirty="0" smtClean="0"/>
              <a:t>Next – Blogging Ideas</a:t>
            </a:r>
            <a:endParaRPr lang="en-US" dirty="0"/>
          </a:p>
        </p:txBody>
      </p:sp>
      <p:sp>
        <p:nvSpPr>
          <p:cNvPr id="4" name="Slide Number Placeholder 3"/>
          <p:cNvSpPr>
            <a:spLocks noGrp="1"/>
          </p:cNvSpPr>
          <p:nvPr>
            <p:ph type="sldNum" sz="quarter" idx="10"/>
          </p:nvPr>
        </p:nvSpPr>
        <p:spPr/>
        <p:txBody>
          <a:bodyPr/>
          <a:lstStyle/>
          <a:p>
            <a:fld id="{ECE2316D-ED91-4184-8054-037B2E3AE3E5}" type="slidenum">
              <a:rPr lang="en-US" smtClean="0"/>
              <a:pPr/>
              <a:t>50</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1 - Print is still good, and it’s exciting, but it’s not necessary. Big time investment</a:t>
            </a:r>
            <a:r>
              <a:rPr lang="en-US" baseline="0" dirty="0" smtClean="0"/>
              <a:t>, more of a “head of the tail” not “Tail of the tail” idea.</a:t>
            </a:r>
            <a:endParaRPr lang="en-US" dirty="0" smtClean="0"/>
          </a:p>
          <a:p>
            <a:r>
              <a:rPr lang="en-US" dirty="0" smtClean="0"/>
              <a:t>Lulu – Vanity if you really</a:t>
            </a:r>
            <a:r>
              <a:rPr lang="en-US" baseline="0" dirty="0" smtClean="0"/>
              <a:t> want to)</a:t>
            </a:r>
          </a:p>
          <a:p>
            <a:r>
              <a:rPr lang="en-US" baseline="0" dirty="0" smtClean="0"/>
              <a:t>2 - As you try to write online, think of writing an essay</a:t>
            </a:r>
          </a:p>
          <a:p>
            <a:r>
              <a:rPr lang="en-US" baseline="0" dirty="0" smtClean="0"/>
              <a:t>Focus on one thing. Don’t try to solve all issues. Don’t get carried away with setup. Andy as example</a:t>
            </a:r>
          </a:p>
          <a:p>
            <a:r>
              <a:rPr lang="en-US" baseline="0" dirty="0" smtClean="0"/>
              <a:t>3 - If you’ve solved it, there might be 1,000 people that have, but likely 5,000 that haven’t.</a:t>
            </a:r>
          </a:p>
          <a:p>
            <a:endParaRPr lang="en-US" baseline="0" dirty="0" smtClean="0"/>
          </a:p>
          <a:p>
            <a:r>
              <a:rPr lang="en-US" baseline="0" dirty="0" smtClean="0"/>
              <a:t>Next - Volunteer</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ECE2316D-ED91-4184-8054-037B2E3AE3E5}" type="slidenum">
              <a:rPr lang="en-US" smtClean="0"/>
              <a:pPr/>
              <a:t>51</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1 - Print is still good, and it’s exciting, but it’s not necessary. Big time investment</a:t>
            </a:r>
            <a:r>
              <a:rPr lang="en-US" baseline="0" dirty="0" smtClean="0"/>
              <a:t>, more of a “head of the tail” not “Tail of the tail” idea.</a:t>
            </a:r>
            <a:endParaRPr lang="en-US" dirty="0" smtClean="0"/>
          </a:p>
          <a:p>
            <a:r>
              <a:rPr lang="en-US" dirty="0" smtClean="0"/>
              <a:t>Lulu – Vanity if you really</a:t>
            </a:r>
            <a:r>
              <a:rPr lang="en-US" baseline="0" dirty="0" smtClean="0"/>
              <a:t> want to)</a:t>
            </a:r>
          </a:p>
          <a:p>
            <a:r>
              <a:rPr lang="en-US" baseline="0" dirty="0" smtClean="0"/>
              <a:t>2 - As you try to write online, think of writing an essay</a:t>
            </a:r>
          </a:p>
          <a:p>
            <a:r>
              <a:rPr lang="en-US" baseline="0" dirty="0" smtClean="0"/>
              <a:t>Focus on one thing. Don’t try to solve all issues. Don’t get carried away with setup. Andy as example</a:t>
            </a:r>
          </a:p>
          <a:p>
            <a:r>
              <a:rPr lang="en-US" baseline="0" dirty="0" smtClean="0"/>
              <a:t>3 - If you’ve solved it, there might be 1,000 people that have, but likely 5,000 that haven’t.</a:t>
            </a:r>
          </a:p>
          <a:p>
            <a:endParaRPr lang="en-US" baseline="0" dirty="0" smtClean="0"/>
          </a:p>
          <a:p>
            <a:r>
              <a:rPr lang="en-US" baseline="0" dirty="0" smtClean="0"/>
              <a:t>Next - Volunteer</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ECE2316D-ED91-4184-8054-037B2E3AE3E5}" type="slidenum">
              <a:rPr lang="en-US" smtClean="0"/>
              <a:pPr/>
              <a:t>52</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 – keep track</a:t>
            </a:r>
            <a:r>
              <a:rPr lang="en-US" baseline="0" dirty="0" smtClean="0"/>
              <a:t> of what you do. Use Gmail/Hotmail, forward your blogs. Know what you’ve done. It helps you track your data shadow. Know what you wish you hadn’t as well.</a:t>
            </a:r>
            <a:endParaRPr lang="en-US" dirty="0" smtClean="0"/>
          </a:p>
          <a:p>
            <a:r>
              <a:rPr lang="en-US" dirty="0" smtClean="0"/>
              <a:t>2</a:t>
            </a:r>
            <a:r>
              <a:rPr lang="en-US" baseline="0" dirty="0" smtClean="0"/>
              <a:t> – Keep your resume simple. Even in this day of electronics, go with 2 pages, no more. After 2-3 jobs, summarize to 2 lines, link to other things. A CV, complete history isn’t a bad idea.</a:t>
            </a:r>
          </a:p>
          <a:p>
            <a:r>
              <a:rPr lang="en-US" baseline="0" dirty="0" smtClean="0"/>
              <a:t>3 – Find out what is wrong in your data shadow. Know what’s out there and have a reason, admit mistakes (know what you learned) and also be sure you know where confusion lies.</a:t>
            </a:r>
          </a:p>
          <a:p>
            <a:endParaRPr lang="en-US" baseline="0" dirty="0" smtClean="0"/>
          </a:p>
          <a:p>
            <a:r>
              <a:rPr lang="en-US" baseline="0" dirty="0" smtClean="0"/>
              <a:t>Next – End</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ECE2316D-ED91-4184-8054-037B2E3AE3E5}" type="slidenum">
              <a:rPr lang="en-US" smtClean="0"/>
              <a:pPr/>
              <a:t>55</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a:t>
            </a:r>
            <a:r>
              <a:rPr lang="en-US" baseline="0" dirty="0" smtClean="0"/>
              <a:t> can still have a life while you grow your brand. The key is to find some balance. Work a little less, or shift work, make this a hobby. Work at a pace you can handle. Remember this story? Who won? Steady work can build a brand.</a:t>
            </a:r>
            <a:endParaRPr lang="en-US" dirty="0"/>
          </a:p>
        </p:txBody>
      </p:sp>
      <p:sp>
        <p:nvSpPr>
          <p:cNvPr id="4" name="Slide Number Placeholder 3"/>
          <p:cNvSpPr>
            <a:spLocks noGrp="1"/>
          </p:cNvSpPr>
          <p:nvPr>
            <p:ph type="sldNum" sz="quarter" idx="10"/>
          </p:nvPr>
        </p:nvSpPr>
        <p:spPr/>
        <p:txBody>
          <a:bodyPr/>
          <a:lstStyle/>
          <a:p>
            <a:fld id="{ECE2316D-ED91-4184-8054-037B2E3AE3E5}" type="slidenum">
              <a:rPr lang="en-US" smtClean="0"/>
              <a:pPr/>
              <a:t>57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Has</a:t>
            </a:r>
            <a:r>
              <a:rPr lang="en-US" baseline="0" dirty="0" smtClean="0"/>
              <a:t> anyone read The Long Tail? Do you know what it is? There’s this idea of niches that have value. You are a niche for your next job, or you should be. You can strive to be at the head, or the tail. Nothing wrong with tail, for the head, ping me later. For the tail, you want to move up.</a:t>
            </a:r>
          </a:p>
          <a:p>
            <a:endParaRPr lang="en-US" baseline="0" dirty="0" smtClean="0"/>
          </a:p>
          <a:p>
            <a:r>
              <a:rPr lang="en-US" baseline="0" dirty="0" smtClean="0"/>
              <a:t>Next – Wheat/Chaff</a:t>
            </a:r>
            <a:endParaRPr lang="en-US" dirty="0"/>
          </a:p>
        </p:txBody>
      </p:sp>
      <p:sp>
        <p:nvSpPr>
          <p:cNvPr id="4" name="Slide Number Placeholder 3"/>
          <p:cNvSpPr>
            <a:spLocks noGrp="1"/>
          </p:cNvSpPr>
          <p:nvPr>
            <p:ph type="sldNum" sz="quarter" idx="10"/>
          </p:nvPr>
        </p:nvSpPr>
        <p:spPr/>
        <p:txBody>
          <a:bodyPr/>
          <a:lstStyle/>
          <a:p>
            <a:fld id="{ECE2316D-ED91-4184-8054-037B2E3AE3E5}" type="slidenum">
              <a:rPr lang="en-US" smtClean="0"/>
              <a:pPr/>
              <a:t>8</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CE2316D-ED91-4184-8054-037B2E3AE3E5}" type="slidenum">
              <a:rPr lang="en-US" smtClean="0"/>
              <a:pPr/>
              <a:t>59</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a:lstStyle/>
          <a:p>
            <a:pPr eaLnBrk="1" hangingPunct="1">
              <a:spcBef>
                <a:spcPct val="0"/>
              </a:spcBef>
            </a:pPr>
            <a:endParaRPr lang="en-US" smtClean="0"/>
          </a:p>
        </p:txBody>
      </p:sp>
      <p:sp>
        <p:nvSpPr>
          <p:cNvPr id="39940" name="Slide Number Placeholder 3"/>
          <p:cNvSpPr>
            <a:spLocks noGrp="1"/>
          </p:cNvSpPr>
          <p:nvPr>
            <p:ph type="sldNum" sz="quarter" idx="5"/>
          </p:nvPr>
        </p:nvSpPr>
        <p:spPr bwMode="auto">
          <a:noFill/>
          <a:ln>
            <a:miter lim="800000"/>
            <a:headEnd/>
            <a:tailEnd/>
          </a:ln>
        </p:spPr>
        <p:txBody>
          <a:bodyPr/>
          <a:lstStyle/>
          <a:p>
            <a:fld id="{4B346B52-C01D-48E8-BADF-29E5E26B493B}" type="slidenum">
              <a:rPr lang="en-US" smtClean="0"/>
              <a:pPr/>
              <a:t>62</a:t>
            </a:fld>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a:lstStyle/>
          <a:p>
            <a:pPr eaLnBrk="1" hangingPunct="1">
              <a:spcBef>
                <a:spcPct val="0"/>
              </a:spcBef>
            </a:pPr>
            <a:endParaRPr lang="en-US" smtClean="0"/>
          </a:p>
        </p:txBody>
      </p:sp>
      <p:sp>
        <p:nvSpPr>
          <p:cNvPr id="40964" name="Slide Number Placeholder 3"/>
          <p:cNvSpPr>
            <a:spLocks noGrp="1"/>
          </p:cNvSpPr>
          <p:nvPr>
            <p:ph type="sldNum" sz="quarter" idx="5"/>
          </p:nvPr>
        </p:nvSpPr>
        <p:spPr bwMode="auto">
          <a:noFill/>
          <a:ln>
            <a:miter lim="800000"/>
            <a:headEnd/>
            <a:tailEnd/>
          </a:ln>
        </p:spPr>
        <p:txBody>
          <a:bodyPr/>
          <a:lstStyle/>
          <a:p>
            <a:fld id="{3E6C415F-BCF9-40F4-947E-61C5F5340CB0}" type="slidenum">
              <a:rPr lang="en-US" smtClean="0"/>
              <a:pPr/>
              <a:t>76</a:t>
            </a:fld>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a:lstStyle/>
          <a:p>
            <a:pPr eaLnBrk="1" hangingPunct="1">
              <a:spcBef>
                <a:spcPct val="0"/>
              </a:spcBef>
            </a:pPr>
            <a:endParaRPr lang="en-US" smtClean="0"/>
          </a:p>
        </p:txBody>
      </p:sp>
      <p:sp>
        <p:nvSpPr>
          <p:cNvPr id="41988" name="Slide Number Placeholder 3"/>
          <p:cNvSpPr>
            <a:spLocks noGrp="1"/>
          </p:cNvSpPr>
          <p:nvPr>
            <p:ph type="sldNum" sz="quarter" idx="5"/>
          </p:nvPr>
        </p:nvSpPr>
        <p:spPr bwMode="auto">
          <a:noFill/>
          <a:ln>
            <a:miter lim="800000"/>
            <a:headEnd/>
            <a:tailEnd/>
          </a:ln>
        </p:spPr>
        <p:txBody>
          <a:bodyPr/>
          <a:lstStyle/>
          <a:p>
            <a:fld id="{BD1763EA-681F-4FA7-8949-C9371A6E54DA}" type="slidenum">
              <a:rPr lang="en-US" smtClean="0"/>
              <a:pPr/>
              <a:t>90</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Has</a:t>
            </a:r>
            <a:r>
              <a:rPr lang="en-US" baseline="0" dirty="0" smtClean="0"/>
              <a:t> anyone read The Long Tail? Do you know what it is? There’s this idea of niches that have value. You are a niche for your next job, or you should be. You can strive to be at the head, or the tail. Nothing wrong with tail, for the head, ping me later. For the tail, you want to move up.</a:t>
            </a:r>
          </a:p>
          <a:p>
            <a:endParaRPr lang="en-US" baseline="0" dirty="0" smtClean="0"/>
          </a:p>
          <a:p>
            <a:r>
              <a:rPr lang="en-US" baseline="0" dirty="0" smtClean="0"/>
              <a:t>Next – Wheat/Chaff</a:t>
            </a:r>
            <a:endParaRPr lang="en-US" dirty="0"/>
          </a:p>
        </p:txBody>
      </p:sp>
      <p:sp>
        <p:nvSpPr>
          <p:cNvPr id="4" name="Slide Number Placeholder 3"/>
          <p:cNvSpPr>
            <a:spLocks noGrp="1"/>
          </p:cNvSpPr>
          <p:nvPr>
            <p:ph type="sldNum" sz="quarter" idx="10"/>
          </p:nvPr>
        </p:nvSpPr>
        <p:spPr/>
        <p:txBody>
          <a:bodyPr/>
          <a:lstStyle/>
          <a:p>
            <a:fld id="{ECE2316D-ED91-4184-8054-037B2E3AE3E5}" type="slidenum">
              <a:rPr lang="en-US" smtClean="0"/>
              <a:pPr/>
              <a:t>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Has</a:t>
            </a:r>
            <a:r>
              <a:rPr lang="en-US" baseline="0" dirty="0" smtClean="0"/>
              <a:t> anyone read The Long Tail? Do you know what it is? There’s this idea of niches that have value. You are a niche for your next job, or you should be. You can strive to be at the head, or the tail. Nothing wrong with tail, for the head, ping me later. For the tail, you want to move up.</a:t>
            </a:r>
          </a:p>
          <a:p>
            <a:endParaRPr lang="en-US" baseline="0" dirty="0" smtClean="0"/>
          </a:p>
          <a:p>
            <a:r>
              <a:rPr lang="en-US" baseline="0" dirty="0" smtClean="0"/>
              <a:t>Next – Wheat/Chaff</a:t>
            </a:r>
            <a:endParaRPr lang="en-US" dirty="0"/>
          </a:p>
        </p:txBody>
      </p:sp>
      <p:sp>
        <p:nvSpPr>
          <p:cNvPr id="4" name="Slide Number Placeholder 3"/>
          <p:cNvSpPr>
            <a:spLocks noGrp="1"/>
          </p:cNvSpPr>
          <p:nvPr>
            <p:ph type="sldNum" sz="quarter" idx="10"/>
          </p:nvPr>
        </p:nvSpPr>
        <p:spPr/>
        <p:txBody>
          <a:bodyPr/>
          <a:lstStyle/>
          <a:p>
            <a:fld id="{ECE2316D-ED91-4184-8054-037B2E3AE3E5}" type="slidenum">
              <a:rPr lang="en-US" smtClean="0"/>
              <a:pPr/>
              <a:t>10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Know what this is? Wheat and chaff.</a:t>
            </a:r>
            <a:r>
              <a:rPr lang="en-US" baseline="0" dirty="0" smtClean="0"/>
              <a:t> When you harvest, you get everything, but then you need to separate things out and get the grain. Get what you want. You want to get separated for the position that is right for you, or that you want.</a:t>
            </a:r>
          </a:p>
          <a:p>
            <a:endParaRPr lang="en-US" baseline="0" dirty="0" smtClean="0"/>
          </a:p>
          <a:p>
            <a:r>
              <a:rPr lang="en-US" baseline="0" dirty="0" smtClean="0"/>
              <a:t>In other words – (Next umbrella)</a:t>
            </a:r>
            <a:endParaRPr lang="en-US" dirty="0"/>
          </a:p>
        </p:txBody>
      </p:sp>
      <p:sp>
        <p:nvSpPr>
          <p:cNvPr id="4" name="Slide Number Placeholder 3"/>
          <p:cNvSpPr>
            <a:spLocks noGrp="1"/>
          </p:cNvSpPr>
          <p:nvPr>
            <p:ph type="sldNum" sz="quarter" idx="10"/>
          </p:nvPr>
        </p:nvSpPr>
        <p:spPr/>
        <p:txBody>
          <a:bodyPr/>
          <a:lstStyle/>
          <a:p>
            <a:fld id="{ECE2316D-ED91-4184-8054-037B2E3AE3E5}" type="slidenum">
              <a:rPr lang="en-US" smtClean="0"/>
              <a:pPr/>
              <a:t>11</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Stand</a:t>
            </a:r>
            <a:r>
              <a:rPr lang="en-US" baseline="0" dirty="0" smtClean="0"/>
              <a:t> out of the crowd. </a:t>
            </a:r>
          </a:p>
          <a:p>
            <a:endParaRPr lang="en-US" baseline="0" dirty="0" smtClean="0"/>
          </a:p>
          <a:p>
            <a:r>
              <a:rPr lang="en-US" baseline="0" dirty="0" smtClean="0"/>
              <a:t>Next – How to stand out</a:t>
            </a:r>
            <a:endParaRPr lang="en-US" dirty="0"/>
          </a:p>
        </p:txBody>
      </p:sp>
      <p:sp>
        <p:nvSpPr>
          <p:cNvPr id="4" name="Slide Number Placeholder 3"/>
          <p:cNvSpPr>
            <a:spLocks noGrp="1"/>
          </p:cNvSpPr>
          <p:nvPr>
            <p:ph type="sldNum" sz="quarter" idx="10"/>
          </p:nvPr>
        </p:nvSpPr>
        <p:spPr/>
        <p:txBody>
          <a:bodyPr/>
          <a:lstStyle/>
          <a:p>
            <a:fld id="{ECE2316D-ED91-4184-8054-037B2E3AE3E5}" type="slidenum">
              <a:rPr lang="en-US" smtClean="0"/>
              <a:pPr/>
              <a:t>12</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Be careful</a:t>
            </a:r>
            <a:r>
              <a:rPr lang="en-US" baseline="0" dirty="0" smtClean="0"/>
              <a:t> as you move forward (next CareerBuilder)</a:t>
            </a:r>
            <a:endParaRPr lang="en-US" dirty="0"/>
          </a:p>
        </p:txBody>
      </p:sp>
      <p:sp>
        <p:nvSpPr>
          <p:cNvPr id="4" name="Slide Number Placeholder 3"/>
          <p:cNvSpPr>
            <a:spLocks noGrp="1"/>
          </p:cNvSpPr>
          <p:nvPr>
            <p:ph type="sldNum" sz="quarter" idx="10"/>
          </p:nvPr>
        </p:nvSpPr>
        <p:spPr/>
        <p:txBody>
          <a:bodyPr/>
          <a:lstStyle/>
          <a:p>
            <a:fld id="{ECE2316D-ED91-4184-8054-037B2E3AE3E5}" type="slidenum">
              <a:rPr lang="en-US" smtClean="0"/>
              <a:pPr/>
              <a:t>14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44BF7BA-801C-413F-BD99-FFD55CD97334}" type="datetimeFigureOut">
              <a:rPr lang="en-US" smtClean="0"/>
              <a:pPr/>
              <a:t>3/11/2011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E84745-061C-4556-B2E9-5E1EE142445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4BF7BA-801C-413F-BD99-FFD55CD97334}" type="datetimeFigureOut">
              <a:rPr lang="en-US" smtClean="0"/>
              <a:pPr/>
              <a:t>3/11/2011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E84745-061C-4556-B2E9-5E1EE142445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4BF7BA-801C-413F-BD99-FFD55CD97334}" type="datetimeFigureOut">
              <a:rPr lang="en-US" smtClean="0"/>
              <a:pPr/>
              <a:t>3/11/2011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E84745-061C-4556-B2E9-5E1EE142445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4BF7BA-801C-413F-BD99-FFD55CD97334}" type="datetimeFigureOut">
              <a:rPr lang="en-US" smtClean="0"/>
              <a:pPr/>
              <a:t>3/11/2011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E84745-061C-4556-B2E9-5E1EE142445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44BF7BA-801C-413F-BD99-FFD55CD97334}" type="datetimeFigureOut">
              <a:rPr lang="en-US" smtClean="0"/>
              <a:pPr/>
              <a:t>3/11/2011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E84745-061C-4556-B2E9-5E1EE142445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44BF7BA-801C-413F-BD99-FFD55CD97334}" type="datetimeFigureOut">
              <a:rPr lang="en-US" smtClean="0"/>
              <a:pPr/>
              <a:t>3/11/2011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E84745-061C-4556-B2E9-5E1EE142445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44BF7BA-801C-413F-BD99-FFD55CD97334}" type="datetimeFigureOut">
              <a:rPr lang="en-US" smtClean="0"/>
              <a:pPr/>
              <a:t>3/11/2011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6E84745-061C-4556-B2E9-5E1EE142445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44BF7BA-801C-413F-BD99-FFD55CD97334}" type="datetimeFigureOut">
              <a:rPr lang="en-US" smtClean="0"/>
              <a:pPr/>
              <a:t>3/11/2011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6E84745-061C-4556-B2E9-5E1EE142445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4BF7BA-801C-413F-BD99-FFD55CD97334}" type="datetimeFigureOut">
              <a:rPr lang="en-US" smtClean="0"/>
              <a:pPr/>
              <a:t>3/11/2011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6E84745-061C-4556-B2E9-5E1EE142445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4BF7BA-801C-413F-BD99-FFD55CD97334}" type="datetimeFigureOut">
              <a:rPr lang="en-US" smtClean="0"/>
              <a:pPr/>
              <a:t>3/11/2011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E84745-061C-4556-B2E9-5E1EE142445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4BF7BA-801C-413F-BD99-FFD55CD97334}" type="datetimeFigureOut">
              <a:rPr lang="en-US" smtClean="0"/>
              <a:pPr/>
              <a:t>3/11/2011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E84745-061C-4556-B2E9-5E1EE142445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4BF7BA-801C-413F-BD99-FFD55CD97334}" type="datetimeFigureOut">
              <a:rPr lang="en-US" smtClean="0"/>
              <a:pPr/>
              <a:t>3/11/2011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E84745-061C-4556-B2E9-5E1EE142445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gif"/><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gif"/><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msn.careerbuilder.com/Article/MSN-2180-Cover-Letters-Resumes-Weird-an?ArticleID=2180&amp;cbRecursionCnt=1&amp;cbsid=8937bea539814b989415efca0ff5ba12-320949723-VI-4"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www.bradmcgehee.com/2010/03/how-not-to-write-a-resume-cover-letter/"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www.sqlservercentral.com/blogs/adventuresinsql/archive/2010/11/19/want-to-make-your-sql-server-run-faster-for-free_3F00_.aspx" TargetMode="External"/><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www.sqlskills.com/BLOGS/PAUL/post/Are-your-disk-partition-offsets-RAID-stripe-sizes-and-NTFS-allocation-units-set-correctly.aspx" TargetMode="External"/><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www.sqlskills.com/BLOGS/PAUL/post/Are-your-disk-partition-offsets-RAID-stripe-sizes-and-NTFS-allocation-units-set-correctly.aspx" TargetMode="External"/><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explore.live.com/windows-live-writer?os=other"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www.negotiations.com/articles/geeks-earning-more/" TargetMode="External"/><Relationship Id="rId2" Type="http://schemas.openxmlformats.org/officeDocument/2006/relationships/hyperlink" Target="http://modernresume.blogspot.com/" TargetMode="External"/><Relationship Id="rId1" Type="http://schemas.openxmlformats.org/officeDocument/2006/relationships/slideLayout" Target="../slideLayouts/slideLayout2.xml"/><Relationship Id="rId5" Type="http://schemas.openxmlformats.org/officeDocument/2006/relationships/hyperlink" Target="http://37signals.com/svn/posts/2538-the-first-step-is-to-start" TargetMode="External"/><Relationship Id="rId4" Type="http://schemas.openxmlformats.org/officeDocument/2006/relationships/hyperlink" Target="http://jobsearchtech.about.com/od/gettingthejob/a/InterviewQuest.htm" TargetMode="External"/></Relationships>
</file>

<file path=ppt/slides/_rels/slide59.xml.rels><?xml version="1.0" encoding="UTF-8" standalone="yes"?>
<Relationships xmlns="http://schemas.openxmlformats.org/package/2006/relationships"><Relationship Id="rId3" Type="http://schemas.openxmlformats.org/officeDocument/2006/relationships/image" Target="../media/image2.gif"/><Relationship Id="rId7" Type="http://schemas.openxmlformats.org/officeDocument/2006/relationships/image" Target="../media/image48.jpe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hyperlink" Target="http://www.themodernresume.com/" TargetMode="External"/><Relationship Id="rId5" Type="http://schemas.openxmlformats.org/officeDocument/2006/relationships/hyperlink" Target="http://www.sqlservercentral.com/forums" TargetMode="External"/><Relationship Id="rId4" Type="http://schemas.openxmlformats.org/officeDocument/2006/relationships/image" Target="../media/image47.png"/></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1.xml"/><Relationship Id="rId4" Type="http://schemas.openxmlformats.org/officeDocument/2006/relationships/image" Target="../media/image52.png"/></Relationships>
</file>

<file path=ppt/slides/_rels/slide6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1.xml"/><Relationship Id="rId1" Type="http://schemas.openxmlformats.org/officeDocument/2006/relationships/slideLayout" Target="../slideLayouts/slideLayout1.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1.png"/></Relationships>
</file>

<file path=ppt/slides/_rels/slide6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1.xml"/><Relationship Id="rId4" Type="http://schemas.openxmlformats.org/officeDocument/2006/relationships/image" Target="../media/image52.png"/></Relationships>
</file>

<file path=ppt/slides/_rels/slide6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0.png"/><Relationship Id="rId1" Type="http://schemas.openxmlformats.org/officeDocument/2006/relationships/slideLayout" Target="../slideLayouts/slideLayout1.xml"/><Relationship Id="rId5" Type="http://schemas.openxmlformats.org/officeDocument/2006/relationships/image" Target="../media/image52.png"/><Relationship Id="rId4" Type="http://schemas.openxmlformats.org/officeDocument/2006/relationships/image" Target="../media/image57.png"/></Relationships>
</file>

<file path=ppt/slides/_rels/slide6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1.xml"/><Relationship Id="rId4" Type="http://schemas.openxmlformats.org/officeDocument/2006/relationships/image" Target="../media/image52.png"/></Relationships>
</file>

<file path=ppt/slides/_rels/slide6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8.png"/><Relationship Id="rId1" Type="http://schemas.openxmlformats.org/officeDocument/2006/relationships/slideLayout" Target="../slideLayouts/slideLayout1.xml"/><Relationship Id="rId5" Type="http://schemas.openxmlformats.org/officeDocument/2006/relationships/image" Target="../media/image60.png"/><Relationship Id="rId4" Type="http://schemas.openxmlformats.org/officeDocument/2006/relationships/image" Target="../media/image59.png"/></Relationships>
</file>

<file path=ppt/slides/_rels/slide6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1.xml"/><Relationship Id="rId4" Type="http://schemas.openxmlformats.org/officeDocument/2006/relationships/image" Target="../media/image52.png"/></Relationships>
</file>

<file path=ppt/slides/_rels/slide6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1.xml"/><Relationship Id="rId4" Type="http://schemas.openxmlformats.org/officeDocument/2006/relationships/image" Target="../media/image52.pn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3.png"/><Relationship Id="rId1" Type="http://schemas.openxmlformats.org/officeDocument/2006/relationships/slideLayout" Target="../slideLayouts/slideLayout1.xml"/><Relationship Id="rId5" Type="http://schemas.openxmlformats.org/officeDocument/2006/relationships/image" Target="../media/image64.png"/><Relationship Id="rId4" Type="http://schemas.openxmlformats.org/officeDocument/2006/relationships/image" Target="../media/image63.png"/></Relationships>
</file>

<file path=ppt/slides/_rels/slide7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1.xml"/><Relationship Id="rId4" Type="http://schemas.openxmlformats.org/officeDocument/2006/relationships/image" Target="../media/image52.png"/></Relationships>
</file>

<file path=ppt/slides/_rels/slide7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1.xml"/><Relationship Id="rId4" Type="http://schemas.openxmlformats.org/officeDocument/2006/relationships/image" Target="../media/image52.png"/></Relationships>
</file>

<file path=ppt/slides/_rels/slide7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1.xml"/><Relationship Id="rId5" Type="http://schemas.openxmlformats.org/officeDocument/2006/relationships/image" Target="../media/image68.png"/><Relationship Id="rId4" Type="http://schemas.openxmlformats.org/officeDocument/2006/relationships/image" Target="../media/image67.png"/></Relationships>
</file>

<file path=ppt/slides/_rels/slide7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1.xml"/><Relationship Id="rId4" Type="http://schemas.openxmlformats.org/officeDocument/2006/relationships/image" Target="../media/image52.png"/></Relationships>
</file>

<file path=ppt/slides/_rels/slide7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2.xml"/><Relationship Id="rId1" Type="http://schemas.openxmlformats.org/officeDocument/2006/relationships/slideLayout" Target="../slideLayouts/slideLayout1.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1.png"/></Relationships>
</file>

<file path=ppt/slides/_rels/slide7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1.xml"/><Relationship Id="rId4" Type="http://schemas.openxmlformats.org/officeDocument/2006/relationships/image" Target="../media/image52.png"/></Relationships>
</file>

<file path=ppt/slides/_rels/slide7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1.xml"/><Relationship Id="rId5" Type="http://schemas.openxmlformats.org/officeDocument/2006/relationships/image" Target="../media/image70.png"/><Relationship Id="rId4" Type="http://schemas.openxmlformats.org/officeDocument/2006/relationships/image" Target="../media/image69.png"/></Relationships>
</file>

<file path=ppt/slides/_rels/slide7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1.xml"/><Relationship Id="rId4" Type="http://schemas.openxmlformats.org/officeDocument/2006/relationships/image" Target="../media/image52.pn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8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8.png"/><Relationship Id="rId1" Type="http://schemas.openxmlformats.org/officeDocument/2006/relationships/slideLayout" Target="../slideLayouts/slideLayout1.xml"/><Relationship Id="rId5" Type="http://schemas.openxmlformats.org/officeDocument/2006/relationships/image" Target="../media/image60.png"/><Relationship Id="rId4" Type="http://schemas.openxmlformats.org/officeDocument/2006/relationships/image" Target="../media/image59.png"/></Relationships>
</file>

<file path=ppt/slides/_rels/slide8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1.xml"/><Relationship Id="rId4" Type="http://schemas.openxmlformats.org/officeDocument/2006/relationships/image" Target="../media/image52.png"/></Relationships>
</file>

<file path=ppt/slides/_rels/slide8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1.xml"/><Relationship Id="rId5" Type="http://schemas.openxmlformats.org/officeDocument/2006/relationships/image" Target="../media/image72.png"/><Relationship Id="rId4" Type="http://schemas.openxmlformats.org/officeDocument/2006/relationships/image" Target="../media/image71.png"/></Relationships>
</file>

<file path=ppt/slides/_rels/slide8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1.xml"/><Relationship Id="rId4" Type="http://schemas.openxmlformats.org/officeDocument/2006/relationships/image" Target="../media/image52.png"/></Relationships>
</file>

<file path=ppt/slides/_rels/slide8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1.xml"/><Relationship Id="rId4" Type="http://schemas.openxmlformats.org/officeDocument/2006/relationships/image" Target="../media/image52.png"/></Relationships>
</file>

<file path=ppt/slides/_rels/slide8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0.png"/><Relationship Id="rId1" Type="http://schemas.openxmlformats.org/officeDocument/2006/relationships/slideLayout" Target="../slideLayouts/slideLayout1.xml"/><Relationship Id="rId5" Type="http://schemas.openxmlformats.org/officeDocument/2006/relationships/image" Target="../media/image52.png"/><Relationship Id="rId4" Type="http://schemas.openxmlformats.org/officeDocument/2006/relationships/image" Target="../media/image57.png"/></Relationships>
</file>

<file path=ppt/slides/_rels/slide8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1.xml"/><Relationship Id="rId4" Type="http://schemas.openxmlformats.org/officeDocument/2006/relationships/image" Target="../media/image52.png"/></Relationships>
</file>

<file path=ppt/slides/_rels/slide8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1.xml"/><Relationship Id="rId4" Type="http://schemas.openxmlformats.org/officeDocument/2006/relationships/image" Target="../media/image52.pn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9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3.xml"/><Relationship Id="rId1" Type="http://schemas.openxmlformats.org/officeDocument/2006/relationships/slideLayout" Target="../slideLayouts/slideLayout1.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1.png"/></Relationships>
</file>

<file path=ppt/slides/_rels/slide9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1.xml"/><Relationship Id="rId4" Type="http://schemas.openxmlformats.org/officeDocument/2006/relationships/image" Target="../media/image52.png"/></Relationships>
</file>

<file path=ppt/slides/_rels/slide9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0.png"/><Relationship Id="rId1" Type="http://schemas.openxmlformats.org/officeDocument/2006/relationships/slideLayout" Target="../slideLayouts/slideLayout1.xml"/><Relationship Id="rId5" Type="http://schemas.openxmlformats.org/officeDocument/2006/relationships/image" Target="../media/image52.png"/><Relationship Id="rId4" Type="http://schemas.openxmlformats.org/officeDocument/2006/relationships/image" Target="../media/image57.png"/></Relationships>
</file>

<file path=ppt/slides/_rels/slide9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1.xml"/><Relationship Id="rId4" Type="http://schemas.openxmlformats.org/officeDocument/2006/relationships/image" Target="../media/image52.png"/></Relationships>
</file>

<file path=ppt/slides/_rels/slide9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1.xml"/><Relationship Id="rId5" Type="http://schemas.openxmlformats.org/officeDocument/2006/relationships/image" Target="../media/image72.png"/><Relationship Id="rId4" Type="http://schemas.openxmlformats.org/officeDocument/2006/relationships/image" Target="../media/image71.png"/></Relationships>
</file>

<file path=ppt/slides/_rels/slide9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1.xml"/><Relationship Id="rId4" Type="http://schemas.openxmlformats.org/officeDocument/2006/relationships/image" Target="../media/image52.png"/></Relationships>
</file>

<file path=ppt/slides/_rels/slide9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0.png"/><Relationship Id="rId1" Type="http://schemas.openxmlformats.org/officeDocument/2006/relationships/slideLayout" Target="../slideLayouts/slideLayout1.xml"/><Relationship Id="rId5" Type="http://schemas.openxmlformats.org/officeDocument/2006/relationships/image" Target="../media/image52.png"/><Relationship Id="rId4" Type="http://schemas.openxmlformats.org/officeDocument/2006/relationships/image" Target="../media/image5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38200"/>
            <a:ext cx="7772400" cy="1470025"/>
          </a:xfrm>
        </p:spPr>
        <p:txBody>
          <a:bodyPr>
            <a:normAutofit fontScale="90000"/>
          </a:bodyPr>
          <a:lstStyle/>
          <a:p>
            <a:r>
              <a:rPr lang="en-US" sz="6000" dirty="0" smtClean="0"/>
              <a:t>The Modern Resume</a:t>
            </a:r>
            <a:br>
              <a:rPr lang="en-US" sz="6000" dirty="0" smtClean="0"/>
            </a:br>
            <a:r>
              <a:rPr lang="en-US" sz="3600" dirty="0" smtClean="0"/>
              <a:t>Building Your Brand</a:t>
            </a:r>
            <a:endParaRPr lang="en-US" sz="3600" dirty="0"/>
          </a:p>
        </p:txBody>
      </p:sp>
      <p:sp>
        <p:nvSpPr>
          <p:cNvPr id="3" name="Subtitle 2"/>
          <p:cNvSpPr>
            <a:spLocks noGrp="1"/>
          </p:cNvSpPr>
          <p:nvPr>
            <p:ph type="subTitle" idx="1"/>
          </p:nvPr>
        </p:nvSpPr>
        <p:spPr>
          <a:xfrm>
            <a:off x="1371600" y="3200400"/>
            <a:ext cx="6400800" cy="2438400"/>
          </a:xfrm>
        </p:spPr>
        <p:txBody>
          <a:bodyPr>
            <a:normAutofit fontScale="92500" lnSpcReduction="20000"/>
          </a:bodyPr>
          <a:lstStyle/>
          <a:p>
            <a:r>
              <a:rPr lang="en-US" dirty="0" smtClean="0"/>
              <a:t>Steve Jones</a:t>
            </a:r>
          </a:p>
          <a:p>
            <a:r>
              <a:rPr lang="en-US" dirty="0" smtClean="0"/>
              <a:t>Editor, </a:t>
            </a:r>
            <a:r>
              <a:rPr lang="en-US" dirty="0" err="1" smtClean="0"/>
              <a:t>SQLServerCentral</a:t>
            </a:r>
            <a:endParaRPr lang="en-US" dirty="0" smtClean="0"/>
          </a:p>
          <a:p>
            <a:r>
              <a:rPr lang="en-US" dirty="0" smtClean="0"/>
              <a:t>Database Weekly</a:t>
            </a:r>
          </a:p>
          <a:p>
            <a:r>
              <a:rPr lang="en-US" dirty="0" smtClean="0"/>
              <a:t>Red Gate Software</a:t>
            </a:r>
          </a:p>
          <a:p>
            <a:r>
              <a:rPr lang="en-US" dirty="0" smtClean="0"/>
              <a:t>SQL Share</a:t>
            </a:r>
          </a:p>
        </p:txBody>
      </p:sp>
      <p:pic>
        <p:nvPicPr>
          <p:cNvPr id="4" name="Picture 3" descr="SSC 800x600.png"/>
          <p:cNvPicPr>
            <a:picLocks noChangeAspect="1"/>
          </p:cNvPicPr>
          <p:nvPr/>
        </p:nvPicPr>
        <p:blipFill>
          <a:blip r:embed="rId3" cstate="print"/>
          <a:srcRect t="29412" r="5000" b="29412"/>
          <a:stretch>
            <a:fillRect/>
          </a:stretch>
        </p:blipFill>
        <p:spPr>
          <a:xfrm>
            <a:off x="0" y="2362200"/>
            <a:ext cx="3309257" cy="914400"/>
          </a:xfrm>
          <a:prstGeom prst="rect">
            <a:avLst/>
          </a:prstGeom>
        </p:spPr>
      </p:pic>
      <p:pic>
        <p:nvPicPr>
          <p:cNvPr id="7" name="Picture 6" descr="rglogo_v4.1.gif"/>
          <p:cNvPicPr>
            <a:picLocks noChangeAspect="1"/>
          </p:cNvPicPr>
          <p:nvPr/>
        </p:nvPicPr>
        <p:blipFill>
          <a:blip r:embed="rId4" cstate="print"/>
          <a:stretch>
            <a:fillRect/>
          </a:stretch>
        </p:blipFill>
        <p:spPr>
          <a:xfrm>
            <a:off x="2667000" y="5867400"/>
            <a:ext cx="3581400" cy="704850"/>
          </a:xfrm>
          <a:prstGeom prst="rect">
            <a:avLst/>
          </a:prstGeom>
        </p:spPr>
      </p:pic>
      <p:pic>
        <p:nvPicPr>
          <p:cNvPr id="8" name="Picture 7" descr="dbweekly.gif"/>
          <p:cNvPicPr>
            <a:picLocks noChangeAspect="1"/>
          </p:cNvPicPr>
          <p:nvPr/>
        </p:nvPicPr>
        <p:blipFill>
          <a:blip r:embed="rId5" cstate="print"/>
          <a:stretch>
            <a:fillRect/>
          </a:stretch>
        </p:blipFill>
        <p:spPr>
          <a:xfrm>
            <a:off x="7086600" y="2667000"/>
            <a:ext cx="1485900" cy="752475"/>
          </a:xfrm>
          <a:prstGeom prst="rect">
            <a:avLst/>
          </a:prstGeom>
        </p:spPr>
      </p:pic>
    </p:spTree>
    <p:extLst>
      <p:ext uri="{BB962C8B-B14F-4D97-AF65-F5344CB8AC3E}">
        <p14:creationId xmlns:p14="http://schemas.microsoft.com/office/powerpoint/2010/main" xmlns="" val="14445418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Long Tail</a:t>
            </a:r>
            <a:endParaRPr lang="en-US" dirty="0"/>
          </a:p>
        </p:txBody>
      </p:sp>
      <p:pic>
        <p:nvPicPr>
          <p:cNvPr id="4" name="Content Placeholder 3" descr="conceptual-long-tail.jpg"/>
          <p:cNvPicPr>
            <a:picLocks noGrp="1" noChangeAspect="1"/>
          </p:cNvPicPr>
          <p:nvPr>
            <p:ph idx="1"/>
          </p:nvPr>
        </p:nvPicPr>
        <p:blipFill>
          <a:blip r:embed="rId3" cstate="print"/>
          <a:stretch>
            <a:fillRect/>
          </a:stretch>
        </p:blipFill>
        <p:spPr>
          <a:xfrm>
            <a:off x="990600" y="1295400"/>
            <a:ext cx="7010400" cy="5071353"/>
          </a:xfrm>
        </p:spPr>
      </p:pic>
      <p:sp>
        <p:nvSpPr>
          <p:cNvPr id="12" name="Left Arrow 11"/>
          <p:cNvSpPr/>
          <p:nvPr/>
        </p:nvSpPr>
        <p:spPr>
          <a:xfrm rot="20500172">
            <a:off x="2475970" y="4040534"/>
            <a:ext cx="2112206" cy="61818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Left Arrow 12"/>
          <p:cNvSpPr/>
          <p:nvPr/>
        </p:nvSpPr>
        <p:spPr>
          <a:xfrm rot="20764853">
            <a:off x="1906244" y="2720871"/>
            <a:ext cx="1155048" cy="60305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Left Arrow 13"/>
          <p:cNvSpPr/>
          <p:nvPr/>
        </p:nvSpPr>
        <p:spPr>
          <a:xfrm rot="18434443">
            <a:off x="5927445" y="4594298"/>
            <a:ext cx="1444973"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Users\Steve\Pictures\lockergnomeblog.jpg"/>
          <p:cNvPicPr>
            <a:picLocks noChangeAspect="1" noChangeArrowheads="1"/>
          </p:cNvPicPr>
          <p:nvPr/>
        </p:nvPicPr>
        <p:blipFill>
          <a:blip r:embed="rId4" cstate="print"/>
          <a:srcRect/>
          <a:stretch>
            <a:fillRect/>
          </a:stretch>
        </p:blipFill>
        <p:spPr bwMode="auto">
          <a:xfrm>
            <a:off x="6629400" y="2819400"/>
            <a:ext cx="954405" cy="1143000"/>
          </a:xfrm>
          <a:prstGeom prst="rect">
            <a:avLst/>
          </a:prstGeom>
          <a:noFill/>
        </p:spPr>
      </p:pic>
      <p:sp>
        <p:nvSpPr>
          <p:cNvPr id="15" name="TextBox 14"/>
          <p:cNvSpPr txBox="1"/>
          <p:nvPr/>
        </p:nvSpPr>
        <p:spPr>
          <a:xfrm>
            <a:off x="3505200" y="5867400"/>
            <a:ext cx="2286000" cy="369332"/>
          </a:xfrm>
          <a:prstGeom prst="rect">
            <a:avLst/>
          </a:prstGeom>
          <a:solidFill>
            <a:schemeClr val="tx1"/>
          </a:solidFill>
        </p:spPr>
        <p:txBody>
          <a:bodyPr wrap="square" rtlCol="0">
            <a:spAutoFit/>
          </a:bodyPr>
          <a:lstStyle/>
          <a:p>
            <a:r>
              <a:rPr lang="en-US" dirty="0" smtClean="0">
                <a:solidFill>
                  <a:schemeClr val="bg1"/>
                </a:solidFill>
              </a:rPr>
              <a:t>Potential Employees</a:t>
            </a:r>
            <a:endParaRPr lang="en-US" dirty="0">
              <a:solidFill>
                <a:schemeClr val="bg1"/>
              </a:solidFill>
            </a:endParaRPr>
          </a:p>
        </p:txBody>
      </p:sp>
      <p:sp>
        <p:nvSpPr>
          <p:cNvPr id="16" name="TextBox 15"/>
          <p:cNvSpPr txBox="1"/>
          <p:nvPr/>
        </p:nvSpPr>
        <p:spPr>
          <a:xfrm rot="16200000">
            <a:off x="70366" y="3663432"/>
            <a:ext cx="2362200" cy="369332"/>
          </a:xfrm>
          <a:prstGeom prst="rect">
            <a:avLst/>
          </a:prstGeom>
          <a:solidFill>
            <a:schemeClr val="tx1"/>
          </a:solidFill>
        </p:spPr>
        <p:txBody>
          <a:bodyPr wrap="square" rtlCol="0">
            <a:spAutoFit/>
          </a:bodyPr>
          <a:lstStyle/>
          <a:p>
            <a:r>
              <a:rPr lang="en-US" dirty="0" smtClean="0">
                <a:solidFill>
                  <a:schemeClr val="bg1"/>
                </a:solidFill>
              </a:rPr>
              <a:t>Employer Desire</a:t>
            </a:r>
            <a:endParaRPr lang="en-US" dirty="0">
              <a:solidFill>
                <a:schemeClr val="bg1"/>
              </a:solidFill>
            </a:endParaRPr>
          </a:p>
        </p:txBody>
      </p:sp>
      <p:pic>
        <p:nvPicPr>
          <p:cNvPr id="17" name="Picture 16" descr="2211912762_97efe364fb_b.jpg"/>
          <p:cNvPicPr>
            <a:picLocks noChangeAspect="1"/>
          </p:cNvPicPr>
          <p:nvPr/>
        </p:nvPicPr>
        <p:blipFill>
          <a:blip r:embed="rId5" cstate="print"/>
          <a:stretch>
            <a:fillRect/>
          </a:stretch>
        </p:blipFill>
        <p:spPr>
          <a:xfrm>
            <a:off x="3352800" y="2057400"/>
            <a:ext cx="1016496" cy="1524000"/>
          </a:xfrm>
          <a:prstGeom prst="rect">
            <a:avLst/>
          </a:prstGeom>
        </p:spPr>
      </p:pic>
      <p:pic>
        <p:nvPicPr>
          <p:cNvPr id="18" name="Picture 17" descr="Brent-Ozar.jpg"/>
          <p:cNvPicPr>
            <a:picLocks noChangeAspect="1"/>
          </p:cNvPicPr>
          <p:nvPr/>
        </p:nvPicPr>
        <p:blipFill>
          <a:blip r:embed="rId6" cstate="print"/>
          <a:stretch>
            <a:fillRect/>
          </a:stretch>
        </p:blipFill>
        <p:spPr>
          <a:xfrm>
            <a:off x="4800600" y="3200400"/>
            <a:ext cx="1014644" cy="990600"/>
          </a:xfrm>
          <a:prstGeom prst="rect">
            <a:avLst/>
          </a:prstGeom>
        </p:spPr>
      </p:pic>
    </p:spTree>
    <p:extLst>
      <p:ext uri="{BB962C8B-B14F-4D97-AF65-F5344CB8AC3E}">
        <p14:creationId xmlns:p14="http://schemas.microsoft.com/office/powerpoint/2010/main" xmlns="" val="30830055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grain.jpg"/>
          <p:cNvPicPr>
            <a:picLocks noGrp="1" noChangeAspect="1"/>
          </p:cNvPicPr>
          <p:nvPr>
            <p:ph idx="1"/>
          </p:nvPr>
        </p:nvPicPr>
        <p:blipFill>
          <a:blip r:embed="rId3" cstate="print"/>
          <a:stretch>
            <a:fillRect/>
          </a:stretch>
        </p:blipFill>
        <p:spPr>
          <a:xfrm>
            <a:off x="4724399" y="3124200"/>
            <a:ext cx="4056691" cy="2819400"/>
          </a:xfrm>
        </p:spPr>
      </p:pic>
      <p:pic>
        <p:nvPicPr>
          <p:cNvPr id="5" name="Picture 4" descr="threshing.jpg"/>
          <p:cNvPicPr>
            <a:picLocks noChangeAspect="1"/>
          </p:cNvPicPr>
          <p:nvPr/>
        </p:nvPicPr>
        <p:blipFill>
          <a:blip r:embed="rId4" cstate="print"/>
          <a:stretch>
            <a:fillRect/>
          </a:stretch>
        </p:blipFill>
        <p:spPr>
          <a:xfrm>
            <a:off x="533400" y="914400"/>
            <a:ext cx="4020604" cy="266700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tanding-out.jpg"/>
          <p:cNvPicPr>
            <a:picLocks noGrp="1" noChangeAspect="1"/>
          </p:cNvPicPr>
          <p:nvPr>
            <p:ph idx="1"/>
          </p:nvPr>
        </p:nvPicPr>
        <p:blipFill>
          <a:blip r:embed="rId3" cstate="print"/>
          <a:stretch>
            <a:fillRect/>
          </a:stretch>
        </p:blipFill>
        <p:spPr>
          <a:xfrm>
            <a:off x="1828800" y="609600"/>
            <a:ext cx="5286122" cy="5105400"/>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Standing Out</a:t>
            </a:r>
            <a:endParaRPr lang="en-US" dirty="0"/>
          </a:p>
        </p:txBody>
      </p:sp>
      <p:sp>
        <p:nvSpPr>
          <p:cNvPr id="3" name="Content Placeholder 2"/>
          <p:cNvSpPr>
            <a:spLocks noGrp="1"/>
          </p:cNvSpPr>
          <p:nvPr>
            <p:ph idx="1"/>
          </p:nvPr>
        </p:nvSpPr>
        <p:spPr/>
        <p:txBody>
          <a:bodyPr/>
          <a:lstStyle/>
          <a:p>
            <a:r>
              <a:rPr lang="en-US" dirty="0" smtClean="0"/>
              <a:t>Humility is good</a:t>
            </a:r>
          </a:p>
          <a:p>
            <a:r>
              <a:rPr lang="en-US" dirty="0" smtClean="0"/>
              <a:t>Except</a:t>
            </a:r>
          </a:p>
          <a:p>
            <a:pPr lvl="1"/>
            <a:r>
              <a:rPr lang="en-US" dirty="0" smtClean="0"/>
              <a:t>When looking for a job</a:t>
            </a:r>
          </a:p>
          <a:p>
            <a:pPr lvl="1"/>
            <a:r>
              <a:rPr lang="en-US" dirty="0" smtClean="0"/>
              <a:t>Trying to get a promotion</a:t>
            </a:r>
          </a:p>
          <a:p>
            <a:pPr lvl="1"/>
            <a:r>
              <a:rPr lang="en-US" dirty="0" smtClean="0"/>
              <a:t>Trying to keep a job</a:t>
            </a:r>
            <a:endParaRPr lang="en-US" dirty="0"/>
          </a:p>
        </p:txBody>
      </p:sp>
    </p:spTree>
    <p:extLst>
      <p:ext uri="{BB962C8B-B14F-4D97-AF65-F5344CB8AC3E}">
        <p14:creationId xmlns:p14="http://schemas.microsoft.com/office/powerpoint/2010/main" xmlns="" val="24778709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caution.jpg"/>
          <p:cNvPicPr>
            <a:picLocks noGrp="1" noChangeAspect="1"/>
          </p:cNvPicPr>
          <p:nvPr>
            <p:ph idx="1"/>
          </p:nvPr>
        </p:nvPicPr>
        <p:blipFill>
          <a:blip r:embed="rId3" cstate="print"/>
          <a:stretch>
            <a:fillRect/>
          </a:stretch>
        </p:blipFill>
        <p:spPr>
          <a:xfrm>
            <a:off x="1905000" y="533400"/>
            <a:ext cx="5334000" cy="5334000"/>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1066800" y="1447800"/>
            <a:ext cx="6901058" cy="3124200"/>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rivacy2.jpg"/>
          <p:cNvPicPr>
            <a:picLocks noChangeAspect="1"/>
          </p:cNvPicPr>
          <p:nvPr/>
        </p:nvPicPr>
        <p:blipFill>
          <a:blip r:embed="rId3" cstate="print"/>
          <a:stretch>
            <a:fillRect/>
          </a:stretch>
        </p:blipFill>
        <p:spPr>
          <a:xfrm>
            <a:off x="1524000" y="381000"/>
            <a:ext cx="5895975" cy="657225"/>
          </a:xfrm>
          <a:prstGeom prst="rect">
            <a:avLst/>
          </a:prstGeom>
        </p:spPr>
      </p:pic>
      <p:pic>
        <p:nvPicPr>
          <p:cNvPr id="7" name="Picture 6" descr="privacy4.jpg"/>
          <p:cNvPicPr>
            <a:picLocks noChangeAspect="1"/>
          </p:cNvPicPr>
          <p:nvPr/>
        </p:nvPicPr>
        <p:blipFill>
          <a:blip r:embed="rId4" cstate="print"/>
          <a:stretch>
            <a:fillRect/>
          </a:stretch>
        </p:blipFill>
        <p:spPr>
          <a:xfrm>
            <a:off x="457200" y="1295400"/>
            <a:ext cx="2428875" cy="1657350"/>
          </a:xfrm>
          <a:prstGeom prst="rect">
            <a:avLst/>
          </a:prstGeom>
        </p:spPr>
      </p:pic>
      <p:pic>
        <p:nvPicPr>
          <p:cNvPr id="8" name="Picture 7" descr="privacy5.jpg"/>
          <p:cNvPicPr>
            <a:picLocks noChangeAspect="1"/>
          </p:cNvPicPr>
          <p:nvPr/>
        </p:nvPicPr>
        <p:blipFill>
          <a:blip r:embed="rId5" cstate="print"/>
          <a:stretch>
            <a:fillRect/>
          </a:stretch>
        </p:blipFill>
        <p:spPr>
          <a:xfrm>
            <a:off x="914400" y="2971800"/>
            <a:ext cx="5200650" cy="1762125"/>
          </a:xfrm>
          <a:prstGeom prst="rect">
            <a:avLst/>
          </a:prstGeom>
        </p:spPr>
      </p:pic>
      <p:pic>
        <p:nvPicPr>
          <p:cNvPr id="10" name="Picture 9" descr="facebook_fired2.jpg"/>
          <p:cNvPicPr>
            <a:picLocks noChangeAspect="1"/>
          </p:cNvPicPr>
          <p:nvPr/>
        </p:nvPicPr>
        <p:blipFill>
          <a:blip r:embed="rId6" cstate="print"/>
          <a:stretch>
            <a:fillRect/>
          </a:stretch>
        </p:blipFill>
        <p:spPr>
          <a:xfrm>
            <a:off x="3352800" y="1295400"/>
            <a:ext cx="5314950" cy="1504950"/>
          </a:xfrm>
          <a:prstGeom prst="rect">
            <a:avLst/>
          </a:prstGeom>
        </p:spPr>
      </p:pic>
      <p:pic>
        <p:nvPicPr>
          <p:cNvPr id="11" name="Picture 10" descr="facebook_fired3.jpg"/>
          <p:cNvPicPr>
            <a:picLocks noChangeAspect="1"/>
          </p:cNvPicPr>
          <p:nvPr/>
        </p:nvPicPr>
        <p:blipFill>
          <a:blip r:embed="rId7" cstate="print"/>
          <a:stretch>
            <a:fillRect/>
          </a:stretch>
        </p:blipFill>
        <p:spPr>
          <a:xfrm>
            <a:off x="2286000" y="4495800"/>
            <a:ext cx="5772150" cy="2066925"/>
          </a:xfrm>
          <a:prstGeom prst="rect">
            <a:avLst/>
          </a:prstGeom>
        </p:spPr>
      </p:pic>
      <p:sp>
        <p:nvSpPr>
          <p:cNvPr id="3" name="Rectangle 2"/>
          <p:cNvSpPr/>
          <p:nvPr/>
        </p:nvSpPr>
        <p:spPr>
          <a:xfrm>
            <a:off x="3352800" y="1219200"/>
            <a:ext cx="5314950" cy="1581150"/>
          </a:xfrm>
          <a:prstGeom prst="rect">
            <a:avLst/>
          </a:prstGeom>
          <a:solidFill>
            <a:srgbClr val="FFFF00">
              <a:alpha val="3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2000"/>
                                        <p:tgtEl>
                                          <p:spTgt spid="7"/>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2000"/>
                                        <p:tgtEl>
                                          <p:spTgt spid="8"/>
                                        </p:tgtEl>
                                      </p:cBhvr>
                                    </p:animEffect>
                                  </p:childTnLst>
                                </p:cTn>
                              </p:par>
                            </p:childTnLst>
                          </p:cTn>
                        </p:par>
                        <p:par>
                          <p:cTn id="16" fill="hold">
                            <p:stCondLst>
                              <p:cond delay="6000"/>
                            </p:stCondLst>
                            <p:childTnLst>
                              <p:par>
                                <p:cTn id="17" presetID="10" presetClass="entr" presetSubtype="0"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2000"/>
                                        <p:tgtEl>
                                          <p:spTgt spid="10"/>
                                        </p:tgtEl>
                                      </p:cBhvr>
                                    </p:animEffect>
                                  </p:childTnLst>
                                </p:cTn>
                              </p:par>
                            </p:childTnLst>
                          </p:cTn>
                        </p:par>
                        <p:par>
                          <p:cTn id="20" fill="hold">
                            <p:stCondLst>
                              <p:cond delay="8000"/>
                            </p:stCondLst>
                            <p:childTnLst>
                              <p:par>
                                <p:cTn id="21" presetID="10" presetClass="entr" presetSubtype="0"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20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fired_Blogger.jpg"/>
          <p:cNvPicPr>
            <a:picLocks noGrp="1" noChangeAspect="1"/>
          </p:cNvPicPr>
          <p:nvPr>
            <p:ph idx="1"/>
          </p:nvPr>
        </p:nvPicPr>
        <p:blipFill>
          <a:blip r:embed="rId2" cstate="print"/>
          <a:stretch>
            <a:fillRect/>
          </a:stretch>
        </p:blipFill>
        <p:spPr>
          <a:xfrm>
            <a:off x="609600" y="838200"/>
            <a:ext cx="3648075" cy="4124325"/>
          </a:xfrm>
        </p:spPr>
      </p:pic>
      <p:pic>
        <p:nvPicPr>
          <p:cNvPr id="8" name="Picture 7" descr="privacy3.jpg"/>
          <p:cNvPicPr>
            <a:picLocks noChangeAspect="1"/>
          </p:cNvPicPr>
          <p:nvPr/>
        </p:nvPicPr>
        <p:blipFill>
          <a:blip r:embed="rId3" cstate="print"/>
          <a:stretch>
            <a:fillRect/>
          </a:stretch>
        </p:blipFill>
        <p:spPr>
          <a:xfrm>
            <a:off x="5181600" y="1981200"/>
            <a:ext cx="2911974" cy="1295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3000"/>
                                        <p:tgtEl>
                                          <p:spTgt spid="7"/>
                                        </p:tgtEl>
                                      </p:cBhvr>
                                    </p:animEffect>
                                  </p:childTnLst>
                                </p:cTn>
                              </p:par>
                            </p:childTnLst>
                          </p:cTn>
                        </p:par>
                        <p:par>
                          <p:cTn id="8" fill="hold">
                            <p:stCondLst>
                              <p:cond delay="30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3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blog_ms.jpg"/>
          <p:cNvPicPr>
            <a:picLocks noGrp="1" noChangeAspect="1"/>
          </p:cNvPicPr>
          <p:nvPr>
            <p:ph idx="1"/>
          </p:nvPr>
        </p:nvPicPr>
        <p:blipFill>
          <a:blip r:embed="rId2" cstate="print"/>
          <a:stretch>
            <a:fillRect/>
          </a:stretch>
        </p:blipFill>
        <p:spPr>
          <a:xfrm>
            <a:off x="685800" y="762000"/>
            <a:ext cx="8051320" cy="5334000"/>
          </a:xfr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privacy.jpg"/>
          <p:cNvPicPr>
            <a:picLocks noGrp="1" noChangeAspect="1"/>
          </p:cNvPicPr>
          <p:nvPr>
            <p:ph idx="1"/>
          </p:nvPr>
        </p:nvPicPr>
        <p:blipFill>
          <a:blip r:embed="rId2" cstate="print"/>
          <a:stretch>
            <a:fillRect/>
          </a:stretch>
        </p:blipFill>
        <p:spPr>
          <a:xfrm>
            <a:off x="533401" y="2209800"/>
            <a:ext cx="8077200" cy="1503371"/>
          </a:xfrm>
        </p:spPr>
      </p:pic>
      <p:sp>
        <p:nvSpPr>
          <p:cNvPr id="8" name="Right Arrow 7"/>
          <p:cNvSpPr/>
          <p:nvPr/>
        </p:nvSpPr>
        <p:spPr>
          <a:xfrm rot="5400000">
            <a:off x="5589534" y="4046558"/>
            <a:ext cx="1143000" cy="685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33400" y="2743200"/>
            <a:ext cx="8001000" cy="99060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200400" y="5181600"/>
            <a:ext cx="4953000" cy="369332"/>
          </a:xfrm>
          <a:prstGeom prst="rect">
            <a:avLst/>
          </a:prstGeom>
          <a:noFill/>
        </p:spPr>
        <p:txBody>
          <a:bodyPr wrap="square" rtlCol="0">
            <a:spAutoFit/>
          </a:bodyPr>
          <a:lstStyle/>
          <a:p>
            <a:r>
              <a:rPr lang="en-US" b="1" dirty="0" smtClean="0"/>
              <a:t>Courts won’t generally find a privacy interest</a:t>
            </a:r>
            <a:endParaRPr lang="en-US"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Why Build a Brand?</a:t>
            </a:r>
          </a:p>
          <a:p>
            <a:r>
              <a:rPr lang="en-US" dirty="0" smtClean="0"/>
              <a:t>Practical Tips</a:t>
            </a:r>
          </a:p>
          <a:p>
            <a:pPr lvl="1"/>
            <a:r>
              <a:rPr lang="en-US" dirty="0" smtClean="0"/>
              <a:t>Social Networking</a:t>
            </a:r>
          </a:p>
          <a:p>
            <a:pPr lvl="1"/>
            <a:r>
              <a:rPr lang="en-US" dirty="0" smtClean="0"/>
              <a:t>Volunteering</a:t>
            </a:r>
          </a:p>
          <a:p>
            <a:pPr lvl="1"/>
            <a:r>
              <a:rPr lang="en-US" dirty="0" smtClean="0"/>
              <a:t>Leadership</a:t>
            </a:r>
          </a:p>
          <a:p>
            <a:pPr lvl="1"/>
            <a:r>
              <a:rPr lang="en-US" dirty="0" smtClean="0"/>
              <a:t>Blogging</a:t>
            </a:r>
          </a:p>
          <a:p>
            <a:pPr lvl="1"/>
            <a:r>
              <a:rPr lang="en-US" dirty="0" smtClean="0"/>
              <a:t>Authoring</a:t>
            </a:r>
          </a:p>
          <a:p>
            <a:pPr lvl="1"/>
            <a:r>
              <a:rPr lang="en-US" dirty="0" smtClean="0"/>
              <a:t>Speaking</a:t>
            </a:r>
          </a:p>
          <a:p>
            <a:r>
              <a:rPr lang="en-US" dirty="0" smtClean="0"/>
              <a:t>Resume Tips</a:t>
            </a:r>
          </a:p>
          <a:p>
            <a:r>
              <a:rPr lang="en-US" dirty="0" smtClean="0"/>
              <a:t>Recruiters</a:t>
            </a:r>
          </a:p>
          <a:p>
            <a:pPr lvl="1"/>
            <a:endParaRPr lang="en-US" dirty="0" smtClean="0"/>
          </a:p>
          <a:p>
            <a:pPr lvl="1"/>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Image is Everything</a:t>
            </a:r>
            <a:endParaRPr lang="en-US" dirty="0"/>
          </a:p>
        </p:txBody>
      </p:sp>
      <p:pic>
        <p:nvPicPr>
          <p:cNvPr id="4" name="Content Placeholder 3" descr="agassi1.jpg"/>
          <p:cNvPicPr>
            <a:picLocks noGrp="1" noChangeAspect="1"/>
          </p:cNvPicPr>
          <p:nvPr>
            <p:ph idx="1"/>
          </p:nvPr>
        </p:nvPicPr>
        <p:blipFill>
          <a:blip r:embed="rId3" cstate="print"/>
          <a:stretch>
            <a:fillRect/>
          </a:stretch>
        </p:blipFill>
        <p:spPr>
          <a:xfrm>
            <a:off x="2438400" y="1524000"/>
            <a:ext cx="4286250" cy="3333750"/>
          </a:xfrm>
        </p:spPr>
      </p:pic>
      <p:sp>
        <p:nvSpPr>
          <p:cNvPr id="5" name="TextBox 4"/>
          <p:cNvSpPr txBox="1"/>
          <p:nvPr/>
        </p:nvSpPr>
        <p:spPr>
          <a:xfrm>
            <a:off x="1447800" y="5486400"/>
            <a:ext cx="5791200" cy="523220"/>
          </a:xfrm>
          <a:prstGeom prst="rect">
            <a:avLst/>
          </a:prstGeom>
          <a:noFill/>
        </p:spPr>
        <p:txBody>
          <a:bodyPr wrap="square" rtlCol="0">
            <a:spAutoFit/>
          </a:bodyPr>
          <a:lstStyle/>
          <a:p>
            <a:r>
              <a:rPr lang="en-US" sz="2800" b="1" dirty="0" smtClean="0"/>
              <a:t>Not Everything, but it does matter</a:t>
            </a:r>
            <a:endParaRPr lang="en-US" sz="2800" b="1"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1899-empty-jar.gif"/>
          <p:cNvPicPr>
            <a:picLocks noGrp="1" noChangeAspect="1"/>
          </p:cNvPicPr>
          <p:nvPr>
            <p:ph idx="1"/>
          </p:nvPr>
        </p:nvPicPr>
        <p:blipFill>
          <a:blip r:embed="rId2" cstate="print"/>
          <a:stretch>
            <a:fillRect/>
          </a:stretch>
        </p:blipFill>
        <p:spPr>
          <a:xfrm>
            <a:off x="3810000" y="2057400"/>
            <a:ext cx="3322485" cy="4525963"/>
          </a:xfrm>
        </p:spPr>
      </p:pic>
      <p:sp>
        <p:nvSpPr>
          <p:cNvPr id="5" name="Oval 4"/>
          <p:cNvSpPr/>
          <p:nvPr/>
        </p:nvSpPr>
        <p:spPr>
          <a:xfrm>
            <a:off x="7848600" y="685800"/>
            <a:ext cx="228600" cy="2286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8077200" y="914400"/>
            <a:ext cx="228600" cy="2286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7924800" y="990600"/>
            <a:ext cx="228600" cy="2286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590800" y="914400"/>
            <a:ext cx="228600" cy="228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groundworking cowboy.jpg"/>
          <p:cNvPicPr>
            <a:picLocks noChangeAspect="1"/>
          </p:cNvPicPr>
          <p:nvPr/>
        </p:nvPicPr>
        <p:blipFill>
          <a:blip r:embed="rId3" cstate="print"/>
          <a:stretch>
            <a:fillRect/>
          </a:stretch>
        </p:blipFill>
        <p:spPr>
          <a:xfrm>
            <a:off x="381000" y="2133600"/>
            <a:ext cx="3048000" cy="1962150"/>
          </a:xfrm>
          <a:prstGeom prst="rect">
            <a:avLst/>
          </a:prstGeom>
        </p:spPr>
      </p:pic>
      <p:pic>
        <p:nvPicPr>
          <p:cNvPr id="11" name="Picture 10" descr="Cantering on Cowboy.jpg"/>
          <p:cNvPicPr>
            <a:picLocks noChangeAspect="1"/>
          </p:cNvPicPr>
          <p:nvPr/>
        </p:nvPicPr>
        <p:blipFill>
          <a:blip r:embed="rId4" cstate="print"/>
          <a:stretch>
            <a:fillRect/>
          </a:stretch>
        </p:blipFill>
        <p:spPr>
          <a:xfrm>
            <a:off x="381000" y="1981200"/>
            <a:ext cx="3048000" cy="2266950"/>
          </a:xfrm>
          <a:prstGeom prst="rect">
            <a:avLst/>
          </a:prstGeom>
        </p:spPr>
      </p:pic>
      <p:pic>
        <p:nvPicPr>
          <p:cNvPr id="12" name="Picture 11" descr="groundwork with nina.jpg"/>
          <p:cNvPicPr>
            <a:picLocks noChangeAspect="1"/>
          </p:cNvPicPr>
          <p:nvPr/>
        </p:nvPicPr>
        <p:blipFill>
          <a:blip r:embed="rId5" cstate="print"/>
          <a:stretch>
            <a:fillRect/>
          </a:stretch>
        </p:blipFill>
        <p:spPr>
          <a:xfrm>
            <a:off x="0" y="2057400"/>
            <a:ext cx="3500096" cy="2286000"/>
          </a:xfrm>
          <a:prstGeom prst="rect">
            <a:avLst/>
          </a:prstGeom>
        </p:spPr>
      </p:pic>
      <p:pic>
        <p:nvPicPr>
          <p:cNvPr id="13" name="Picture 12" descr="rain and i on rocks.jpg"/>
          <p:cNvPicPr>
            <a:picLocks noChangeAspect="1"/>
          </p:cNvPicPr>
          <p:nvPr/>
        </p:nvPicPr>
        <p:blipFill>
          <a:blip r:embed="rId6" cstate="print"/>
          <a:stretch>
            <a:fillRect/>
          </a:stretch>
        </p:blipFill>
        <p:spPr>
          <a:xfrm>
            <a:off x="0" y="1752600"/>
            <a:ext cx="3505200" cy="2632086"/>
          </a:xfrm>
          <a:prstGeom prst="rect">
            <a:avLst/>
          </a:prstGeom>
        </p:spPr>
      </p:pic>
      <p:sp>
        <p:nvSpPr>
          <p:cNvPr id="14" name="Oval 13"/>
          <p:cNvSpPr/>
          <p:nvPr/>
        </p:nvSpPr>
        <p:spPr>
          <a:xfrm>
            <a:off x="5867400" y="5638800"/>
            <a:ext cx="228600" cy="228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6172200" y="5562600"/>
            <a:ext cx="228600" cy="228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6324600" y="5791200"/>
            <a:ext cx="228600" cy="228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flipH="1">
            <a:off x="5867400" y="5791200"/>
            <a:ext cx="152400"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4343400" y="5715000"/>
            <a:ext cx="228600" cy="228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3962400" y="5486400"/>
            <a:ext cx="228600" cy="228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4343400" y="5334000"/>
            <a:ext cx="228600" cy="228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5867400" y="5486400"/>
            <a:ext cx="228600" cy="2286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6248400" y="5410200"/>
            <a:ext cx="228600" cy="2286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4419600" y="5638800"/>
            <a:ext cx="228600" cy="2286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6324600" y="5791200"/>
            <a:ext cx="228600" cy="2286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4267200" y="5486400"/>
            <a:ext cx="228600" cy="2286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childTnLst>
                          </p:cTn>
                        </p:par>
                        <p:par>
                          <p:cTn id="13" fill="hold">
                            <p:stCondLst>
                              <p:cond delay="2000"/>
                            </p:stCondLst>
                            <p:childTnLst>
                              <p:par>
                                <p:cTn id="14" presetID="0" presetClass="path" presetSubtype="0" accel="50000" decel="50000" fill="hold" grpId="0" nodeType="afterEffect">
                                  <p:stCondLst>
                                    <p:cond delay="0"/>
                                  </p:stCondLst>
                                  <p:childTnLst>
                                    <p:animMotion origin="layout" path="M -4.16667E-6 -7.25844E-7 C 0.01615 -0.00416 0.0323 -0.00832 -0.01267 -0.00555 C -0.05763 -0.00277 -0.21875 -0.08923 -0.27013 0.01688 C -0.32152 0.12321 -0.31267 0.52358 -0.32118 0.63176 C -0.32968 0.73995 -0.31944 0.65719 -0.32118 0.66574 C -0.32291 0.6743 -0.33142 0.68054 -0.33177 0.68285 " pathEditMode="relative" rAng="0" ptsTypes="aaaaaA">
                                      <p:cBhvr>
                                        <p:cTn id="15" dur="3000" fill="hold"/>
                                        <p:tgtEl>
                                          <p:spTgt spid="5"/>
                                        </p:tgtEl>
                                        <p:attrNameLst>
                                          <p:attrName>ppt_x</p:attrName>
                                          <p:attrName>ppt_y</p:attrName>
                                        </p:attrNameLst>
                                      </p:cBhvr>
                                      <p:rCtr x="-15000" y="32500"/>
                                    </p:animMotion>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1"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2000"/>
                                        <p:tgtEl>
                                          <p:spTgt spid="6"/>
                                        </p:tgtEl>
                                      </p:cBhvr>
                                    </p:animEffect>
                                  </p:childTnLst>
                                </p:cTn>
                              </p:par>
                              <p:par>
                                <p:cTn id="21" presetID="10"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2000"/>
                                        <p:tgtEl>
                                          <p:spTgt spid="11"/>
                                        </p:tgtEl>
                                      </p:cBhvr>
                                    </p:animEffect>
                                  </p:childTnLst>
                                </p:cTn>
                              </p:par>
                              <p:par>
                                <p:cTn id="24" presetID="10" presetClass="exit" presetSubtype="0" fill="hold" nodeType="withEffect">
                                  <p:stCondLst>
                                    <p:cond delay="0"/>
                                  </p:stCondLst>
                                  <p:childTnLst>
                                    <p:animEffect transition="out" filter="fade">
                                      <p:cBhvr>
                                        <p:cTn id="25" dur="2000"/>
                                        <p:tgtEl>
                                          <p:spTgt spid="10"/>
                                        </p:tgtEl>
                                      </p:cBhvr>
                                    </p:animEffect>
                                    <p:set>
                                      <p:cBhvr>
                                        <p:cTn id="26" dur="1" fill="hold">
                                          <p:stCondLst>
                                            <p:cond delay="1999"/>
                                          </p:stCondLst>
                                        </p:cTn>
                                        <p:tgtEl>
                                          <p:spTgt spid="10"/>
                                        </p:tgtEl>
                                        <p:attrNameLst>
                                          <p:attrName>style.visibility</p:attrName>
                                        </p:attrNameLst>
                                      </p:cBhvr>
                                      <p:to>
                                        <p:strVal val="hidden"/>
                                      </p:to>
                                    </p:set>
                                  </p:childTnLst>
                                </p:cTn>
                              </p:par>
                            </p:childTnLst>
                          </p:cTn>
                        </p:par>
                        <p:par>
                          <p:cTn id="27" fill="hold">
                            <p:stCondLst>
                              <p:cond delay="2000"/>
                            </p:stCondLst>
                            <p:childTnLst>
                              <p:par>
                                <p:cTn id="28" presetID="0" presetClass="path" presetSubtype="0" accel="50000" decel="50000" fill="hold" grpId="0" nodeType="afterEffect">
                                  <p:stCondLst>
                                    <p:cond delay="0"/>
                                  </p:stCondLst>
                                  <p:childTnLst>
                                    <p:animMotion origin="layout" path="M -8.33333E-7 3.57374E-6 C 0.01615 -0.00416 0.03229 -0.00833 -0.01267 -0.00555 C -0.05764 -0.00278 -0.21875 -0.08923 -0.27014 0.0171 C -0.32153 0.12344 -0.31267 0.52357 -0.32118 0.63176 C -0.32969 0.73994 -0.31944 0.65719 -0.32118 0.66574 C -0.32292 0.67429 -0.33142 0.68053 -0.33177 0.68284 " pathEditMode="relative" rAng="0" ptsTypes="aaaaaA">
                                      <p:cBhvr>
                                        <p:cTn id="29" dur="2000" fill="hold"/>
                                        <p:tgtEl>
                                          <p:spTgt spid="6"/>
                                        </p:tgtEl>
                                        <p:attrNameLst>
                                          <p:attrName>ppt_x</p:attrName>
                                          <p:attrName>ppt_y</p:attrName>
                                        </p:attrNameLst>
                                      </p:cBhvr>
                                      <p:rCtr x="-15000" y="32500"/>
                                    </p:animMotion>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1"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2000"/>
                                        <p:tgtEl>
                                          <p:spTgt spid="7"/>
                                        </p:tgtEl>
                                      </p:cBhvr>
                                    </p:animEffect>
                                  </p:childTnLst>
                                </p:cTn>
                              </p:par>
                              <p:par>
                                <p:cTn id="35" presetID="10" presetClass="exit" presetSubtype="0" fill="hold" nodeType="withEffect">
                                  <p:stCondLst>
                                    <p:cond delay="0"/>
                                  </p:stCondLst>
                                  <p:childTnLst>
                                    <p:animEffect transition="out" filter="fade">
                                      <p:cBhvr>
                                        <p:cTn id="36" dur="2000"/>
                                        <p:tgtEl>
                                          <p:spTgt spid="11"/>
                                        </p:tgtEl>
                                      </p:cBhvr>
                                    </p:animEffect>
                                    <p:set>
                                      <p:cBhvr>
                                        <p:cTn id="37" dur="1" fill="hold">
                                          <p:stCondLst>
                                            <p:cond delay="1999"/>
                                          </p:stCondLst>
                                        </p:cTn>
                                        <p:tgtEl>
                                          <p:spTgt spid="11"/>
                                        </p:tgtEl>
                                        <p:attrNameLst>
                                          <p:attrName>style.visibility</p:attrName>
                                        </p:attrNameLst>
                                      </p:cBhvr>
                                      <p:to>
                                        <p:strVal val="hidden"/>
                                      </p:to>
                                    </p:set>
                                  </p:childTnLst>
                                </p:cTn>
                              </p:par>
                              <p:par>
                                <p:cTn id="38" presetID="10" presetClass="entr" presetSubtype="0" fill="hold"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000"/>
                                        <p:tgtEl>
                                          <p:spTgt spid="13"/>
                                        </p:tgtEl>
                                      </p:cBhvr>
                                    </p:animEffect>
                                  </p:childTnLst>
                                </p:cTn>
                              </p:par>
                            </p:childTnLst>
                          </p:cTn>
                        </p:par>
                        <p:par>
                          <p:cTn id="41" fill="hold">
                            <p:stCondLst>
                              <p:cond delay="2000"/>
                            </p:stCondLst>
                            <p:childTnLst>
                              <p:par>
                                <p:cTn id="42" presetID="0" presetClass="path" presetSubtype="0" accel="50000" decel="50000" fill="hold" grpId="0" nodeType="afterEffect">
                                  <p:stCondLst>
                                    <p:cond delay="0"/>
                                  </p:stCondLst>
                                  <p:childTnLst>
                                    <p:animMotion origin="layout" path="M -8.33333E-7 -3.52751E-6 C 0.01615 -0.00416 0.03229 -0.00832 -0.01267 -0.00554 C -0.05764 -0.00277 -0.21875 -0.08922 -0.27014 0.01711 C -0.32153 0.12344 -0.31267 0.52358 -0.32118 0.63176 C -0.32969 0.73995 -0.31944 0.65719 -0.32118 0.66575 C -0.32292 0.6743 -0.33142 0.68054 -0.33177 0.68285 " pathEditMode="relative" rAng="0" ptsTypes="aaaaaA">
                                      <p:cBhvr>
                                        <p:cTn id="43" dur="3000" fill="hold"/>
                                        <p:tgtEl>
                                          <p:spTgt spid="7"/>
                                        </p:tgtEl>
                                        <p:attrNameLst>
                                          <p:attrName>ppt_x</p:attrName>
                                          <p:attrName>ppt_y</p:attrName>
                                        </p:attrNameLst>
                                      </p:cBhvr>
                                      <p:rCtr x="-15000" y="32500"/>
                                    </p:animMotion>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1" nodeType="click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fade">
                                      <p:cBhvr>
                                        <p:cTn id="48" dur="2000"/>
                                        <p:tgtEl>
                                          <p:spTgt spid="8"/>
                                        </p:tgtEl>
                                      </p:cBhvr>
                                    </p:animEffect>
                                  </p:childTnLst>
                                </p:cTn>
                              </p:par>
                              <p:par>
                                <p:cTn id="49" presetID="10" presetClass="exit" presetSubtype="0" fill="hold" nodeType="withEffect">
                                  <p:stCondLst>
                                    <p:cond delay="0"/>
                                  </p:stCondLst>
                                  <p:childTnLst>
                                    <p:animEffect transition="out" filter="fade">
                                      <p:cBhvr>
                                        <p:cTn id="50" dur="2000"/>
                                        <p:tgtEl>
                                          <p:spTgt spid="13"/>
                                        </p:tgtEl>
                                      </p:cBhvr>
                                    </p:animEffect>
                                    <p:set>
                                      <p:cBhvr>
                                        <p:cTn id="51" dur="1" fill="hold">
                                          <p:stCondLst>
                                            <p:cond delay="1999"/>
                                          </p:stCondLst>
                                        </p:cTn>
                                        <p:tgtEl>
                                          <p:spTgt spid="13"/>
                                        </p:tgtEl>
                                        <p:attrNameLst>
                                          <p:attrName>style.visibility</p:attrName>
                                        </p:attrNameLst>
                                      </p:cBhvr>
                                      <p:to>
                                        <p:strVal val="hidden"/>
                                      </p:to>
                                    </p:set>
                                  </p:childTnLst>
                                </p:cTn>
                              </p:par>
                              <p:par>
                                <p:cTn id="52" presetID="10" presetClass="entr" presetSubtype="0" fill="hold" nodeType="with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fade">
                                      <p:cBhvr>
                                        <p:cTn id="54" dur="2000"/>
                                        <p:tgtEl>
                                          <p:spTgt spid="12"/>
                                        </p:tgtEl>
                                      </p:cBhvr>
                                    </p:animEffect>
                                  </p:childTnLst>
                                </p:cTn>
                              </p:par>
                            </p:childTnLst>
                          </p:cTn>
                        </p:par>
                        <p:par>
                          <p:cTn id="55" fill="hold">
                            <p:stCondLst>
                              <p:cond delay="2000"/>
                            </p:stCondLst>
                            <p:childTnLst>
                              <p:par>
                                <p:cTn id="56" presetID="0" presetClass="path" presetSubtype="0" accel="50000" decel="50000" fill="hold" grpId="0" nodeType="afterEffect">
                                  <p:stCondLst>
                                    <p:cond delay="0"/>
                                  </p:stCondLst>
                                  <p:childTnLst>
                                    <p:animMotion origin="layout" path="M 3.33333E-6 4.96995E-6 C 0.08385 -0.03976 0.16788 -0.07929 0.22014 0.03559 C 0.27239 0.15048 0.29479 0.58992 0.31336 0.68955 " pathEditMode="relative" rAng="0" ptsTypes="aaA">
                                      <p:cBhvr>
                                        <p:cTn id="57" dur="3000" fill="hold"/>
                                        <p:tgtEl>
                                          <p:spTgt spid="8"/>
                                        </p:tgtEl>
                                        <p:attrNameLst>
                                          <p:attrName>ppt_x</p:attrName>
                                          <p:attrName>ppt_y</p:attrName>
                                        </p:attrNameLst>
                                      </p:cBhvr>
                                      <p:rCtr x="15700" y="30500"/>
                                    </p:animMotion>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1" nodeType="click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fade">
                                      <p:cBhvr>
                                        <p:cTn id="62" dur="2000"/>
                                        <p:tgtEl>
                                          <p:spTgt spid="14"/>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fade">
                                      <p:cBhvr>
                                        <p:cTn id="65" dur="2000"/>
                                        <p:tgtEl>
                                          <p:spTgt spid="17"/>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20"/>
                                        </p:tgtEl>
                                        <p:attrNameLst>
                                          <p:attrName>style.visibility</p:attrName>
                                        </p:attrNameLst>
                                      </p:cBhvr>
                                      <p:to>
                                        <p:strVal val="visible"/>
                                      </p:to>
                                    </p:set>
                                    <p:animEffect transition="in" filter="fade">
                                      <p:cBhvr>
                                        <p:cTn id="68" dur="2000"/>
                                        <p:tgtEl>
                                          <p:spTgt spid="20"/>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fade">
                                      <p:cBhvr>
                                        <p:cTn id="71" dur="2000"/>
                                        <p:tgtEl>
                                          <p:spTgt spid="18"/>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fade">
                                      <p:cBhvr>
                                        <p:cTn id="74" dur="2000"/>
                                        <p:tgtEl>
                                          <p:spTgt spid="19"/>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16"/>
                                        </p:tgtEl>
                                        <p:attrNameLst>
                                          <p:attrName>style.visibility</p:attrName>
                                        </p:attrNameLst>
                                      </p:cBhvr>
                                      <p:to>
                                        <p:strVal val="visible"/>
                                      </p:to>
                                    </p:set>
                                    <p:animEffect transition="in" filter="fade">
                                      <p:cBhvr>
                                        <p:cTn id="77" dur="2000"/>
                                        <p:tgtEl>
                                          <p:spTgt spid="16"/>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15"/>
                                        </p:tgtEl>
                                        <p:attrNameLst>
                                          <p:attrName>style.visibility</p:attrName>
                                        </p:attrNameLst>
                                      </p:cBhvr>
                                      <p:to>
                                        <p:strVal val="visible"/>
                                      </p:to>
                                    </p:set>
                                    <p:animEffect transition="in" filter="fade">
                                      <p:cBhvr>
                                        <p:cTn id="80" dur="2000"/>
                                        <p:tgtEl>
                                          <p:spTgt spid="15"/>
                                        </p:tgtEl>
                                      </p:cBhvr>
                                    </p:animEffect>
                                  </p:childTnLst>
                                </p:cTn>
                              </p:par>
                            </p:childTnLst>
                          </p:cTn>
                        </p:par>
                      </p:childTnLst>
                    </p:cTn>
                  </p:par>
                  <p:par>
                    <p:cTn id="81" fill="hold">
                      <p:stCondLst>
                        <p:cond delay="indefinite"/>
                      </p:stCondLst>
                      <p:childTnLst>
                        <p:par>
                          <p:cTn id="82" fill="hold">
                            <p:stCondLst>
                              <p:cond delay="0"/>
                            </p:stCondLst>
                            <p:childTnLst>
                              <p:par>
                                <p:cTn id="83" presetID="1" presetClass="exit" presetSubtype="0" fill="hold" grpId="1" nodeType="clickEffect">
                                  <p:stCondLst>
                                    <p:cond delay="0"/>
                                  </p:stCondLst>
                                  <p:childTnLst>
                                    <p:set>
                                      <p:cBhvr>
                                        <p:cTn id="84" dur="1" fill="hold">
                                          <p:stCondLst>
                                            <p:cond delay="0"/>
                                          </p:stCondLst>
                                        </p:cTn>
                                        <p:tgtEl>
                                          <p:spTgt spid="15"/>
                                        </p:tgtEl>
                                        <p:attrNameLst>
                                          <p:attrName>style.visibility</p:attrName>
                                        </p:attrNameLst>
                                      </p:cBhvr>
                                      <p:to>
                                        <p:strVal val="hidden"/>
                                      </p:to>
                                    </p:set>
                                  </p:childTnLst>
                                </p:cTn>
                              </p:par>
                              <p:par>
                                <p:cTn id="85" presetID="1" presetClass="exit" presetSubtype="0" fill="hold" grpId="1" nodeType="withEffect">
                                  <p:stCondLst>
                                    <p:cond delay="0"/>
                                  </p:stCondLst>
                                  <p:childTnLst>
                                    <p:set>
                                      <p:cBhvr>
                                        <p:cTn id="86" dur="1" fill="hold">
                                          <p:stCondLst>
                                            <p:cond delay="0"/>
                                          </p:stCondLst>
                                        </p:cTn>
                                        <p:tgtEl>
                                          <p:spTgt spid="20"/>
                                        </p:tgtEl>
                                        <p:attrNameLst>
                                          <p:attrName>style.visibility</p:attrName>
                                        </p:attrNameLst>
                                      </p:cBhvr>
                                      <p:to>
                                        <p:strVal val="hidden"/>
                                      </p:to>
                                    </p:set>
                                  </p:childTnLst>
                                </p:cTn>
                              </p:par>
                              <p:par>
                                <p:cTn id="87" presetID="1" presetClass="exit" presetSubtype="0" fill="hold" grpId="1" nodeType="withEffect">
                                  <p:stCondLst>
                                    <p:cond delay="0"/>
                                  </p:stCondLst>
                                  <p:childTnLst>
                                    <p:set>
                                      <p:cBhvr>
                                        <p:cTn id="88" dur="1" fill="hold">
                                          <p:stCondLst>
                                            <p:cond delay="0"/>
                                          </p:stCondLst>
                                        </p:cTn>
                                        <p:tgtEl>
                                          <p:spTgt spid="19"/>
                                        </p:tgtEl>
                                        <p:attrNameLst>
                                          <p:attrName>style.visibility</p:attrName>
                                        </p:attrNameLst>
                                      </p:cBhvr>
                                      <p:to>
                                        <p:strVal val="hidden"/>
                                      </p:to>
                                    </p:set>
                                  </p:childTnLst>
                                </p:cTn>
                              </p:par>
                              <p:par>
                                <p:cTn id="89" presetID="1" presetClass="exit" presetSubtype="0" fill="hold" grpId="1" nodeType="withEffect">
                                  <p:stCondLst>
                                    <p:cond delay="0"/>
                                  </p:stCondLst>
                                  <p:childTnLst>
                                    <p:set>
                                      <p:cBhvr>
                                        <p:cTn id="90" dur="1" fill="hold">
                                          <p:stCondLst>
                                            <p:cond delay="0"/>
                                          </p:stCondLst>
                                        </p:cTn>
                                        <p:tgtEl>
                                          <p:spTgt spid="18"/>
                                        </p:tgtEl>
                                        <p:attrNameLst>
                                          <p:attrName>style.visibility</p:attrName>
                                        </p:attrNameLst>
                                      </p:cBhvr>
                                      <p:to>
                                        <p:strVal val="hidden"/>
                                      </p:to>
                                    </p:set>
                                  </p:childTnLst>
                                </p:cTn>
                              </p:par>
                              <p:par>
                                <p:cTn id="91" presetID="1" presetClass="exit" presetSubtype="0" fill="hold" grpId="2" nodeType="withEffect">
                                  <p:stCondLst>
                                    <p:cond delay="0"/>
                                  </p:stCondLst>
                                  <p:childTnLst>
                                    <p:set>
                                      <p:cBhvr>
                                        <p:cTn id="92" dur="1" fill="hold">
                                          <p:stCondLst>
                                            <p:cond delay="0"/>
                                          </p:stCondLst>
                                        </p:cTn>
                                        <p:tgtEl>
                                          <p:spTgt spid="15"/>
                                        </p:tgtEl>
                                        <p:attrNameLst>
                                          <p:attrName>style.visibility</p:attrName>
                                        </p:attrNameLst>
                                      </p:cBhvr>
                                      <p:to>
                                        <p:strVal val="hidden"/>
                                      </p:to>
                                    </p:set>
                                  </p:childTnLst>
                                </p:cTn>
                              </p:par>
                              <p:par>
                                <p:cTn id="93" presetID="1" presetClass="exit" presetSubtype="0" fill="hold" grpId="1" nodeType="withEffect">
                                  <p:stCondLst>
                                    <p:cond delay="0"/>
                                  </p:stCondLst>
                                  <p:childTnLst>
                                    <p:set>
                                      <p:cBhvr>
                                        <p:cTn id="94" dur="1" fill="hold">
                                          <p:stCondLst>
                                            <p:cond delay="0"/>
                                          </p:stCondLst>
                                        </p:cTn>
                                        <p:tgtEl>
                                          <p:spTgt spid="17"/>
                                        </p:tgtEl>
                                        <p:attrNameLst>
                                          <p:attrName>style.visibility</p:attrName>
                                        </p:attrNameLst>
                                      </p:cBhvr>
                                      <p:to>
                                        <p:strVal val="hidden"/>
                                      </p:to>
                                    </p:set>
                                  </p:childTnLst>
                                </p:cTn>
                              </p:par>
                              <p:par>
                                <p:cTn id="95" presetID="1" presetClass="entr" presetSubtype="0"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22"/>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23"/>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24"/>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P spid="7" grpId="1" animBg="1"/>
      <p:bldP spid="8" grpId="0" animBg="1"/>
      <p:bldP spid="8" grpId="1" animBg="1"/>
      <p:bldP spid="14" grpId="1" animBg="1"/>
      <p:bldP spid="15" grpId="0" animBg="1"/>
      <p:bldP spid="15" grpId="1" animBg="1"/>
      <p:bldP spid="15" grpId="2" animBg="1"/>
      <p:bldP spid="16" grpId="0" animBg="1"/>
      <p:bldP spid="17" grpId="0" animBg="1"/>
      <p:bldP spid="17" grpId="1" animBg="1"/>
      <p:bldP spid="18" grpId="0" animBg="1"/>
      <p:bldP spid="18" grpId="1" animBg="1"/>
      <p:bldP spid="19" grpId="0" animBg="1"/>
      <p:bldP spid="19" grpId="1" animBg="1"/>
      <p:bldP spid="20" grpId="0" animBg="1"/>
      <p:bldP spid="20" grpId="1" animBg="1"/>
      <p:bldP spid="21" grpId="0" animBg="1"/>
      <p:bldP spid="22" grpId="0" animBg="1"/>
      <p:bldP spid="23" grpId="0" animBg="1"/>
      <p:bldP spid="24" grpId="0" animBg="1"/>
      <p:bldP spid="2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stand out?</a:t>
            </a:r>
            <a:endParaRPr lang="en-US" dirty="0"/>
          </a:p>
        </p:txBody>
      </p:sp>
      <p:sp>
        <p:nvSpPr>
          <p:cNvPr id="3" name="Content Placeholder 2"/>
          <p:cNvSpPr>
            <a:spLocks noGrp="1"/>
          </p:cNvSpPr>
          <p:nvPr>
            <p:ph idx="1"/>
          </p:nvPr>
        </p:nvSpPr>
        <p:spPr>
          <a:xfrm>
            <a:off x="533400" y="1295401"/>
            <a:ext cx="8229600" cy="4191000"/>
          </a:xfrm>
        </p:spPr>
        <p:txBody>
          <a:bodyPr>
            <a:normAutofit fontScale="92500" lnSpcReduction="20000"/>
          </a:bodyPr>
          <a:lstStyle/>
          <a:p>
            <a:r>
              <a:rPr lang="en-US" dirty="0" smtClean="0"/>
              <a:t>Resume</a:t>
            </a:r>
          </a:p>
          <a:p>
            <a:r>
              <a:rPr lang="en-US" dirty="0" smtClean="0"/>
              <a:t>Profiles</a:t>
            </a:r>
          </a:p>
          <a:p>
            <a:r>
              <a:rPr lang="en-US" dirty="0" smtClean="0"/>
              <a:t>Networking</a:t>
            </a:r>
          </a:p>
          <a:p>
            <a:r>
              <a:rPr lang="en-US" dirty="0" smtClean="0"/>
              <a:t>Volunteer</a:t>
            </a:r>
          </a:p>
          <a:p>
            <a:r>
              <a:rPr lang="en-US" dirty="0" smtClean="0"/>
              <a:t>Research </a:t>
            </a:r>
          </a:p>
          <a:p>
            <a:r>
              <a:rPr lang="en-US" dirty="0" smtClean="0"/>
              <a:t>Be a Leader</a:t>
            </a:r>
          </a:p>
          <a:p>
            <a:r>
              <a:rPr lang="en-US" dirty="0" smtClean="0"/>
              <a:t>Blog</a:t>
            </a:r>
          </a:p>
          <a:p>
            <a:r>
              <a:rPr lang="en-US" dirty="0" smtClean="0"/>
              <a:t>Publish</a:t>
            </a:r>
          </a:p>
          <a:p>
            <a:r>
              <a:rPr lang="en-US" dirty="0" smtClean="0"/>
              <a:t>Speak</a:t>
            </a:r>
          </a:p>
        </p:txBody>
      </p:sp>
      <p:sp>
        <p:nvSpPr>
          <p:cNvPr id="4" name="TextBox 3"/>
          <p:cNvSpPr txBox="1"/>
          <p:nvPr/>
        </p:nvSpPr>
        <p:spPr>
          <a:xfrm>
            <a:off x="838200" y="5486400"/>
            <a:ext cx="6858000" cy="769441"/>
          </a:xfrm>
          <a:prstGeom prst="rect">
            <a:avLst/>
          </a:prstGeom>
          <a:noFill/>
        </p:spPr>
        <p:txBody>
          <a:bodyPr wrap="square" rtlCol="0">
            <a:spAutoFit/>
          </a:bodyPr>
          <a:lstStyle/>
          <a:p>
            <a:r>
              <a:rPr lang="en-US" sz="4400" b="1" dirty="0" smtClean="0"/>
              <a:t>Can be Internal or External</a:t>
            </a:r>
            <a:endParaRPr lang="en-US" sz="4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Resumes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1-2 pages (resume)</a:t>
            </a:r>
          </a:p>
          <a:p>
            <a:pPr lvl="1"/>
            <a:r>
              <a:rPr lang="en-US" dirty="0" smtClean="0"/>
              <a:t>CV may be longer</a:t>
            </a:r>
          </a:p>
          <a:p>
            <a:r>
              <a:rPr lang="en-US" dirty="0" smtClean="0"/>
              <a:t>Keywords at the end</a:t>
            </a:r>
          </a:p>
          <a:p>
            <a:r>
              <a:rPr lang="en-US" dirty="0" smtClean="0"/>
              <a:t>Make the resume human readable</a:t>
            </a:r>
          </a:p>
          <a:p>
            <a:r>
              <a:rPr lang="en-US" dirty="0" smtClean="0"/>
              <a:t>Include branding links</a:t>
            </a:r>
          </a:p>
          <a:p>
            <a:pPr lvl="1"/>
            <a:r>
              <a:rPr lang="en-US" dirty="0" smtClean="0"/>
              <a:t>To blog or promotional posts</a:t>
            </a:r>
          </a:p>
          <a:p>
            <a:pPr lvl="1"/>
            <a:r>
              <a:rPr lang="en-US" dirty="0" smtClean="0"/>
              <a:t>Online profile</a:t>
            </a:r>
          </a:p>
          <a:p>
            <a:r>
              <a:rPr lang="en-US" dirty="0" smtClean="0"/>
              <a:t>Be professional</a:t>
            </a:r>
          </a:p>
          <a:p>
            <a:pPr lvl="1"/>
            <a:r>
              <a:rPr lang="en-US" dirty="0" smtClean="0"/>
              <a:t>Be relevant</a:t>
            </a:r>
          </a:p>
          <a:p>
            <a:pPr lvl="1"/>
            <a:r>
              <a:rPr lang="en-US" dirty="0" smtClean="0"/>
              <a:t>Don’t be funny</a:t>
            </a:r>
          </a:p>
          <a:p>
            <a:pPr lvl="2"/>
            <a:r>
              <a:rPr lang="en-US" dirty="0" smtClean="0">
                <a:hlinkClick r:id="rId3"/>
              </a:rPr>
              <a:t>Weird Things on Resumes</a:t>
            </a:r>
            <a:endParaRPr lang="en-US"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Cover Letters</a:t>
            </a:r>
            <a:endParaRPr lang="en-US" dirty="0"/>
          </a:p>
        </p:txBody>
      </p:sp>
      <p:sp>
        <p:nvSpPr>
          <p:cNvPr id="3" name="Content Placeholder 2"/>
          <p:cNvSpPr>
            <a:spLocks noGrp="1"/>
          </p:cNvSpPr>
          <p:nvPr>
            <p:ph idx="1"/>
          </p:nvPr>
        </p:nvSpPr>
        <p:spPr/>
        <p:txBody>
          <a:bodyPr/>
          <a:lstStyle/>
          <a:p>
            <a:r>
              <a:rPr lang="en-US" dirty="0" smtClean="0"/>
              <a:t>This is the first impression</a:t>
            </a:r>
          </a:p>
          <a:p>
            <a:pPr lvl="1"/>
            <a:r>
              <a:rPr lang="en-US" dirty="0" smtClean="0"/>
              <a:t>This is a pre-interview</a:t>
            </a:r>
          </a:p>
          <a:p>
            <a:r>
              <a:rPr lang="en-US" dirty="0" smtClean="0"/>
              <a:t>Customize for each company</a:t>
            </a:r>
          </a:p>
          <a:p>
            <a:pPr lvl="1"/>
            <a:r>
              <a:rPr lang="en-US" dirty="0" smtClean="0"/>
              <a:t>How to write one?</a:t>
            </a:r>
          </a:p>
          <a:p>
            <a:pPr lvl="2"/>
            <a:r>
              <a:rPr lang="en-US" dirty="0" smtClean="0"/>
              <a:t>Google search</a:t>
            </a:r>
          </a:p>
          <a:p>
            <a:pPr lvl="2"/>
            <a:r>
              <a:rPr lang="en-US" dirty="0" smtClean="0"/>
              <a:t>Practice</a:t>
            </a:r>
          </a:p>
          <a:p>
            <a:pPr lvl="1"/>
            <a:r>
              <a:rPr lang="en-US" dirty="0" smtClean="0"/>
              <a:t>How not to write one?</a:t>
            </a:r>
          </a:p>
          <a:p>
            <a:pPr lvl="2"/>
            <a:r>
              <a:rPr lang="en-US" sz="1000" dirty="0" smtClean="0">
                <a:hlinkClick r:id="rId2"/>
              </a:rPr>
              <a:t>http://www.bradmcgehee.com/2010/03/how-not-to-write-a-resume-cover-letter/</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Online Profiles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A digital representation of who you are</a:t>
            </a:r>
          </a:p>
          <a:p>
            <a:r>
              <a:rPr lang="en-US" dirty="0" smtClean="0"/>
              <a:t>The details of your career</a:t>
            </a:r>
          </a:p>
          <a:p>
            <a:pPr lvl="1"/>
            <a:r>
              <a:rPr lang="en-US" dirty="0" smtClean="0"/>
              <a:t>A central repository of your work</a:t>
            </a:r>
          </a:p>
          <a:p>
            <a:pPr lvl="1"/>
            <a:r>
              <a:rPr lang="en-US" dirty="0" smtClean="0"/>
              <a:t>A portfolio for clients</a:t>
            </a:r>
          </a:p>
          <a:p>
            <a:pPr lvl="1"/>
            <a:r>
              <a:rPr lang="en-US" dirty="0" smtClean="0"/>
              <a:t>Tie together the various places where you have a presence.</a:t>
            </a:r>
          </a:p>
          <a:p>
            <a:r>
              <a:rPr lang="en-US" dirty="0" smtClean="0"/>
              <a:t>Online Resume</a:t>
            </a:r>
          </a:p>
          <a:p>
            <a:pPr lvl="1"/>
            <a:r>
              <a:rPr lang="en-US" dirty="0"/>
              <a:t>Can be a </a:t>
            </a:r>
            <a:r>
              <a:rPr lang="en-US" dirty="0" smtClean="0"/>
              <a:t>summary</a:t>
            </a:r>
            <a:endParaRPr lang="en-US" dirty="0"/>
          </a:p>
          <a:p>
            <a:pPr lvl="1"/>
            <a:r>
              <a:rPr lang="en-US" dirty="0" smtClean="0"/>
              <a:t>This can be your CV as well</a:t>
            </a:r>
          </a:p>
          <a:p>
            <a:pPr lvl="1"/>
            <a:r>
              <a:rPr lang="en-US" dirty="0" smtClean="0"/>
              <a:t>Include the information that has “rolled off” your resume.</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Online Profiles</a:t>
            </a:r>
            <a:endParaRPr lang="en-US" dirty="0"/>
          </a:p>
        </p:txBody>
      </p:sp>
      <p:sp>
        <p:nvSpPr>
          <p:cNvPr id="3" name="Content Placeholder 2"/>
          <p:cNvSpPr>
            <a:spLocks noGrp="1"/>
          </p:cNvSpPr>
          <p:nvPr>
            <p:ph idx="1"/>
          </p:nvPr>
        </p:nvSpPr>
        <p:spPr/>
        <p:txBody>
          <a:bodyPr>
            <a:normAutofit/>
          </a:bodyPr>
          <a:lstStyle/>
          <a:p>
            <a:r>
              <a:rPr lang="en-US" dirty="0" smtClean="0"/>
              <a:t>Give “them” one</a:t>
            </a:r>
          </a:p>
          <a:p>
            <a:pPr lvl="1"/>
            <a:r>
              <a:rPr lang="en-US" dirty="0" smtClean="0"/>
              <a:t>They’ll find one anyway</a:t>
            </a:r>
          </a:p>
          <a:p>
            <a:r>
              <a:rPr lang="en-US" dirty="0" smtClean="0"/>
              <a:t>Be prepared to explain any you have created</a:t>
            </a:r>
          </a:p>
          <a:p>
            <a:pPr lvl="1"/>
            <a:r>
              <a:rPr lang="en-US" dirty="0" smtClean="0"/>
              <a:t>And maybe some you haven’t</a:t>
            </a:r>
          </a:p>
          <a:p>
            <a:r>
              <a:rPr lang="en-US" dirty="0" smtClean="0"/>
              <a:t>Be professional</a:t>
            </a:r>
          </a:p>
          <a:p>
            <a:pPr lvl="1"/>
            <a:r>
              <a:rPr lang="en-US" dirty="0" smtClean="0"/>
              <a:t>You can have fun, but keep it separate</a:t>
            </a:r>
          </a:p>
          <a:p>
            <a:pPr lvl="1"/>
            <a:r>
              <a:rPr lang="en-US" dirty="0" smtClean="0"/>
              <a:t>ALL your actions reflect on you, remember that.</a:t>
            </a:r>
          </a:p>
          <a:p>
            <a:pPr lvl="1"/>
            <a:r>
              <a:rPr lang="en-US" dirty="0" smtClean="0"/>
              <a:t>Use “THE Test”</a:t>
            </a:r>
          </a:p>
        </p:txBody>
      </p:sp>
    </p:spTree>
    <p:extLst>
      <p:ext uri="{BB962C8B-B14F-4D97-AF65-F5344CB8AC3E}">
        <p14:creationId xmlns:p14="http://schemas.microsoft.com/office/powerpoint/2010/main" xmlns="" val="204197618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Online Profiles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Building an online profile</a:t>
            </a:r>
          </a:p>
          <a:p>
            <a:pPr lvl="1"/>
            <a:r>
              <a:rPr lang="en-US" dirty="0" smtClean="0"/>
              <a:t>Your Web </a:t>
            </a:r>
            <a:r>
              <a:rPr lang="en-US" dirty="0"/>
              <a:t>site</a:t>
            </a:r>
          </a:p>
          <a:p>
            <a:pPr lvl="1"/>
            <a:r>
              <a:rPr lang="en-US" dirty="0" smtClean="0"/>
              <a:t>Facebook</a:t>
            </a:r>
          </a:p>
          <a:p>
            <a:pPr lvl="1"/>
            <a:r>
              <a:rPr lang="en-US" dirty="0" smtClean="0"/>
              <a:t>LinkedIn</a:t>
            </a:r>
          </a:p>
          <a:p>
            <a:pPr lvl="1"/>
            <a:r>
              <a:rPr lang="en-US" dirty="0" err="1" smtClean="0"/>
              <a:t>Plaxo</a:t>
            </a:r>
            <a:endParaRPr lang="en-US" dirty="0" smtClean="0"/>
          </a:p>
          <a:p>
            <a:pPr lvl="1"/>
            <a:r>
              <a:rPr lang="en-US" dirty="0" smtClean="0"/>
              <a:t>MySpace</a:t>
            </a:r>
          </a:p>
          <a:p>
            <a:pPr lvl="1"/>
            <a:r>
              <a:rPr lang="en-US" dirty="0" smtClean="0"/>
              <a:t>Twitter</a:t>
            </a:r>
          </a:p>
          <a:p>
            <a:pPr lvl="1"/>
            <a:r>
              <a:rPr lang="en-US" dirty="0" smtClean="0"/>
              <a:t>Blogger/</a:t>
            </a:r>
            <a:r>
              <a:rPr lang="en-US" dirty="0" err="1" smtClean="0"/>
              <a:t>Wordpad</a:t>
            </a:r>
            <a:r>
              <a:rPr lang="en-US" dirty="0" smtClean="0"/>
              <a:t>/</a:t>
            </a:r>
            <a:r>
              <a:rPr lang="en-US" dirty="0" err="1" smtClean="0"/>
              <a:t>Typepress</a:t>
            </a:r>
            <a:r>
              <a:rPr lang="en-US" dirty="0" smtClean="0"/>
              <a:t>/other</a:t>
            </a:r>
          </a:p>
          <a:p>
            <a:r>
              <a:rPr lang="en-US" dirty="0" smtClean="0"/>
              <a:t>Include Contact Information</a:t>
            </a:r>
          </a:p>
          <a:p>
            <a:pPr lvl="1"/>
            <a:r>
              <a:rPr lang="en-US" dirty="0" smtClean="0"/>
              <a:t>Avoid Identity Information</a:t>
            </a:r>
            <a:endParaRPr lang="en-US" dirty="0"/>
          </a:p>
          <a:p>
            <a:r>
              <a:rPr lang="en-US" dirty="0" smtClean="0"/>
              <a:t>Keep this professional</a:t>
            </a:r>
          </a:p>
          <a:p>
            <a:pPr lvl="1"/>
            <a:r>
              <a:rPr lang="en-US" dirty="0" smtClean="0"/>
              <a:t>Use another profile for personal information</a:t>
            </a:r>
          </a:p>
          <a:p>
            <a:pPr marL="0" indent="0">
              <a:buNone/>
            </a:pP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Online Profiles</a:t>
            </a:r>
            <a:endParaRPr lang="en-US" dirty="0"/>
          </a:p>
        </p:txBody>
      </p:sp>
      <p:sp>
        <p:nvSpPr>
          <p:cNvPr id="3" name="Content Placeholder 2"/>
          <p:cNvSpPr>
            <a:spLocks noGrp="1"/>
          </p:cNvSpPr>
          <p:nvPr>
            <p:ph idx="1"/>
          </p:nvPr>
        </p:nvSpPr>
        <p:spPr/>
        <p:txBody>
          <a:bodyPr>
            <a:normAutofit/>
          </a:bodyPr>
          <a:lstStyle/>
          <a:p>
            <a:r>
              <a:rPr lang="en-US" dirty="0" smtClean="0"/>
              <a:t>Google Alerts</a:t>
            </a:r>
          </a:p>
          <a:p>
            <a:pPr lvl="1"/>
            <a:r>
              <a:rPr lang="en-US" dirty="0" smtClean="0"/>
              <a:t>Monitor what is being posted about you</a:t>
            </a:r>
          </a:p>
          <a:p>
            <a:r>
              <a:rPr lang="en-US" dirty="0" smtClean="0"/>
              <a:t>Have this profile ready at all times</a:t>
            </a:r>
          </a:p>
          <a:p>
            <a:pPr lvl="1"/>
            <a:r>
              <a:rPr lang="en-US" dirty="0" smtClean="0"/>
              <a:t>This can be the first place you point people</a:t>
            </a:r>
          </a:p>
          <a:p>
            <a:r>
              <a:rPr lang="en-US" dirty="0" smtClean="0"/>
              <a:t>Update this quarterly as your career advances</a:t>
            </a:r>
          </a:p>
          <a:p>
            <a:r>
              <a:rPr lang="en-US" dirty="0" smtClean="0"/>
              <a:t>Summarize all your accomplishments in one place</a:t>
            </a:r>
          </a:p>
          <a:p>
            <a:pPr marL="0" indent="0">
              <a:buNone/>
            </a:pPr>
            <a:endParaRPr lang="en-US" dirty="0"/>
          </a:p>
        </p:txBody>
      </p:sp>
    </p:spTree>
    <p:extLst>
      <p:ext uri="{BB962C8B-B14F-4D97-AF65-F5344CB8AC3E}">
        <p14:creationId xmlns:p14="http://schemas.microsoft.com/office/powerpoint/2010/main" xmlns="" val="336501411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tevejones_otherprofile.jpg"/>
          <p:cNvPicPr>
            <a:picLocks noGrp="1" noChangeAspect="1"/>
          </p:cNvPicPr>
          <p:nvPr>
            <p:ph idx="1"/>
          </p:nvPr>
        </p:nvPicPr>
        <p:blipFill>
          <a:blip r:embed="rId3" cstate="print"/>
          <a:stretch>
            <a:fillRect/>
          </a:stretch>
        </p:blipFill>
        <p:spPr>
          <a:xfrm>
            <a:off x="1828800" y="533400"/>
            <a:ext cx="5189323" cy="4525963"/>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Long Tail</a:t>
            </a:r>
            <a:endParaRPr lang="en-US" dirty="0"/>
          </a:p>
        </p:txBody>
      </p:sp>
      <p:pic>
        <p:nvPicPr>
          <p:cNvPr id="4" name="Content Placeholder 3" descr="conceptual-long-tail.jpg"/>
          <p:cNvPicPr>
            <a:picLocks noGrp="1" noChangeAspect="1"/>
          </p:cNvPicPr>
          <p:nvPr>
            <p:ph idx="1"/>
          </p:nvPr>
        </p:nvPicPr>
        <p:blipFill>
          <a:blip r:embed="rId3" cstate="print"/>
          <a:stretch>
            <a:fillRect/>
          </a:stretch>
        </p:blipFill>
        <p:spPr>
          <a:xfrm>
            <a:off x="990600" y="1295400"/>
            <a:ext cx="7010400" cy="5071353"/>
          </a:xfr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Networking</a:t>
            </a:r>
            <a:endParaRPr lang="en-US" dirty="0"/>
          </a:p>
        </p:txBody>
      </p:sp>
      <p:pic>
        <p:nvPicPr>
          <p:cNvPr id="4" name="Content Placeholder 3" descr="twitter-logo.png"/>
          <p:cNvPicPr>
            <a:picLocks noGrp="1" noChangeAspect="1"/>
          </p:cNvPicPr>
          <p:nvPr>
            <p:ph idx="1"/>
          </p:nvPr>
        </p:nvPicPr>
        <p:blipFill>
          <a:blip r:embed="rId3" cstate="print"/>
          <a:stretch>
            <a:fillRect/>
          </a:stretch>
        </p:blipFill>
        <p:spPr>
          <a:xfrm>
            <a:off x="457200" y="1447800"/>
            <a:ext cx="3048000" cy="1123950"/>
          </a:xfrm>
        </p:spPr>
      </p:pic>
      <p:pic>
        <p:nvPicPr>
          <p:cNvPr id="5" name="Picture 4" descr="plaxo_logo_black_300.jpg"/>
          <p:cNvPicPr>
            <a:picLocks noChangeAspect="1"/>
          </p:cNvPicPr>
          <p:nvPr/>
        </p:nvPicPr>
        <p:blipFill>
          <a:blip r:embed="rId4" cstate="print"/>
          <a:stretch>
            <a:fillRect/>
          </a:stretch>
        </p:blipFill>
        <p:spPr>
          <a:xfrm>
            <a:off x="3962400" y="4800600"/>
            <a:ext cx="3048000" cy="971550"/>
          </a:xfrm>
          <a:prstGeom prst="rect">
            <a:avLst/>
          </a:prstGeom>
        </p:spPr>
      </p:pic>
      <p:pic>
        <p:nvPicPr>
          <p:cNvPr id="6" name="Picture 5" descr="myspace_logo2.jpg"/>
          <p:cNvPicPr>
            <a:picLocks noChangeAspect="1"/>
          </p:cNvPicPr>
          <p:nvPr/>
        </p:nvPicPr>
        <p:blipFill>
          <a:blip r:embed="rId5" cstate="print"/>
          <a:stretch>
            <a:fillRect/>
          </a:stretch>
        </p:blipFill>
        <p:spPr>
          <a:xfrm>
            <a:off x="457200" y="3886200"/>
            <a:ext cx="2921000" cy="2190750"/>
          </a:xfrm>
          <a:prstGeom prst="rect">
            <a:avLst/>
          </a:prstGeom>
        </p:spPr>
      </p:pic>
      <p:pic>
        <p:nvPicPr>
          <p:cNvPr id="7" name="Picture 6" descr="facebook-logo.jpg"/>
          <p:cNvPicPr>
            <a:picLocks noChangeAspect="1"/>
          </p:cNvPicPr>
          <p:nvPr/>
        </p:nvPicPr>
        <p:blipFill>
          <a:blip r:embed="rId6" cstate="print"/>
          <a:stretch>
            <a:fillRect/>
          </a:stretch>
        </p:blipFill>
        <p:spPr>
          <a:xfrm>
            <a:off x="6096000" y="3124200"/>
            <a:ext cx="2438400" cy="917448"/>
          </a:xfrm>
          <a:prstGeom prst="rect">
            <a:avLst/>
          </a:prstGeom>
        </p:spPr>
      </p:pic>
      <p:pic>
        <p:nvPicPr>
          <p:cNvPr id="8" name="Picture 7" descr="LinkedIn logo.jpg"/>
          <p:cNvPicPr>
            <a:picLocks noChangeAspect="1"/>
          </p:cNvPicPr>
          <p:nvPr/>
        </p:nvPicPr>
        <p:blipFill>
          <a:blip r:embed="rId7" cstate="print"/>
          <a:srcRect t="30000" b="31000"/>
          <a:stretch>
            <a:fillRect/>
          </a:stretch>
        </p:blipFill>
        <p:spPr>
          <a:xfrm>
            <a:off x="4953000" y="1600200"/>
            <a:ext cx="2540000" cy="990600"/>
          </a:xfrm>
          <a:prstGeom prst="rect">
            <a:avLst/>
          </a:prstGeom>
        </p:spPr>
      </p:pic>
      <p:sp>
        <p:nvSpPr>
          <p:cNvPr id="9" name="Rectangle 8"/>
          <p:cNvSpPr/>
          <p:nvPr/>
        </p:nvSpPr>
        <p:spPr>
          <a:xfrm>
            <a:off x="3733800" y="3124200"/>
            <a:ext cx="1981200" cy="923330"/>
          </a:xfrm>
          <a:prstGeom prst="rect">
            <a:avLst/>
          </a:prstGeom>
          <a:noFill/>
        </p:spPr>
        <p:txBody>
          <a:bodyPr wrap="squar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3000"/>
                                        <p:tgtEl>
                                          <p:spTgt spid="4"/>
                                        </p:tgtEl>
                                      </p:cBhvr>
                                    </p:animEffect>
                                  </p:childTnLst>
                                </p:cTn>
                              </p:par>
                            </p:childTnLst>
                          </p:cTn>
                        </p:par>
                        <p:par>
                          <p:cTn id="8" fill="hold">
                            <p:stCondLst>
                              <p:cond delay="30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0"/>
                                        <p:tgtEl>
                                          <p:spTgt spid="8"/>
                                        </p:tgtEl>
                                      </p:cBhvr>
                                    </p:animEffect>
                                  </p:childTnLst>
                                </p:cTn>
                              </p:par>
                            </p:childTnLst>
                          </p:cTn>
                        </p:par>
                        <p:par>
                          <p:cTn id="12" fill="hold">
                            <p:stCondLst>
                              <p:cond delay="800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3000"/>
                                        <p:tgtEl>
                                          <p:spTgt spid="5"/>
                                        </p:tgtEl>
                                      </p:cBhvr>
                                    </p:animEffect>
                                  </p:childTnLst>
                                </p:cTn>
                              </p:par>
                            </p:childTnLst>
                          </p:cTn>
                        </p:par>
                        <p:par>
                          <p:cTn id="16" fill="hold">
                            <p:stCondLst>
                              <p:cond delay="11000"/>
                            </p:stCondLst>
                            <p:childTnLst>
                              <p:par>
                                <p:cTn id="17" presetID="10"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3000"/>
                                        <p:tgtEl>
                                          <p:spTgt spid="6"/>
                                        </p:tgtEl>
                                      </p:cBhvr>
                                    </p:animEffect>
                                  </p:childTnLst>
                                </p:cTn>
                              </p:par>
                            </p:childTnLst>
                          </p:cTn>
                        </p:par>
                        <p:par>
                          <p:cTn id="20" fill="hold">
                            <p:stCondLst>
                              <p:cond delay="14000"/>
                            </p:stCondLst>
                            <p:childTnLst>
                              <p:par>
                                <p:cTn id="21" presetID="10" presetClass="entr" presetSubtype="0"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3000"/>
                                        <p:tgtEl>
                                          <p:spTgt spid="7"/>
                                        </p:tgtEl>
                                      </p:cBhvr>
                                    </p:animEffect>
                                  </p:childTnLst>
                                </p:cTn>
                              </p:par>
                            </p:childTnLst>
                          </p:cTn>
                        </p:par>
                        <p:par>
                          <p:cTn id="24" fill="hold">
                            <p:stCondLst>
                              <p:cond delay="17000"/>
                            </p:stCondLst>
                            <p:childTnLst>
                              <p:par>
                                <p:cTn id="25" presetID="10"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3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Networking</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Web 2.0 / Social Networking</a:t>
            </a:r>
          </a:p>
          <a:p>
            <a:r>
              <a:rPr lang="en-US" dirty="0" smtClean="0"/>
              <a:t>No different from the real world</a:t>
            </a:r>
          </a:p>
          <a:p>
            <a:pPr lvl="1"/>
            <a:r>
              <a:rPr lang="en-US" dirty="0" smtClean="0"/>
              <a:t>Chamber of commerce</a:t>
            </a:r>
          </a:p>
          <a:p>
            <a:pPr lvl="1"/>
            <a:r>
              <a:rPr lang="en-US" dirty="0" smtClean="0"/>
              <a:t>User groups</a:t>
            </a:r>
          </a:p>
          <a:p>
            <a:pPr lvl="1"/>
            <a:r>
              <a:rPr lang="en-US" dirty="0" smtClean="0"/>
              <a:t>BBB</a:t>
            </a:r>
          </a:p>
          <a:p>
            <a:r>
              <a:rPr lang="en-US" dirty="0" smtClean="0"/>
              <a:t>In today’s world, the online world can take the place of these offline events.</a:t>
            </a:r>
          </a:p>
          <a:p>
            <a:r>
              <a:rPr lang="en-US" dirty="0" smtClean="0"/>
              <a:t>You can still participate in offline events</a:t>
            </a:r>
          </a:p>
          <a:p>
            <a:pPr lvl="1"/>
            <a:r>
              <a:rPr lang="en-US" dirty="0" smtClean="0"/>
              <a:t>Use online tools to help reinforce your offline efforts.</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bus_golf.jpg"/>
          <p:cNvPicPr>
            <a:picLocks noGrp="1" noChangeAspect="1"/>
          </p:cNvPicPr>
          <p:nvPr>
            <p:ph idx="1"/>
          </p:nvPr>
        </p:nvPicPr>
        <p:blipFill>
          <a:blip r:embed="rId3" cstate="print"/>
          <a:stretch>
            <a:fillRect/>
          </a:stretch>
        </p:blipFill>
        <p:spPr>
          <a:xfrm>
            <a:off x="762000" y="685800"/>
            <a:ext cx="8001001" cy="5334000"/>
          </a:xfr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Networking</a:t>
            </a:r>
            <a:endParaRPr lang="en-US" dirty="0"/>
          </a:p>
        </p:txBody>
      </p:sp>
      <p:sp>
        <p:nvSpPr>
          <p:cNvPr id="3" name="Content Placeholder 2"/>
          <p:cNvSpPr>
            <a:spLocks noGrp="1"/>
          </p:cNvSpPr>
          <p:nvPr>
            <p:ph idx="1"/>
          </p:nvPr>
        </p:nvSpPr>
        <p:spPr/>
        <p:txBody>
          <a:bodyPr>
            <a:normAutofit lnSpcReduction="10000"/>
          </a:bodyPr>
          <a:lstStyle/>
          <a:p>
            <a:r>
              <a:rPr lang="en-US" dirty="0" smtClean="0"/>
              <a:t>Online tools give you a way to network with other professionals</a:t>
            </a:r>
          </a:p>
          <a:p>
            <a:pPr lvl="1"/>
            <a:r>
              <a:rPr lang="en-US" dirty="0" smtClean="0"/>
              <a:t>Bonding</a:t>
            </a:r>
          </a:p>
          <a:p>
            <a:pPr lvl="1"/>
            <a:r>
              <a:rPr lang="en-US" dirty="0" smtClean="0"/>
              <a:t>Sharing</a:t>
            </a:r>
          </a:p>
          <a:p>
            <a:r>
              <a:rPr lang="en-US" dirty="0" smtClean="0"/>
              <a:t>A way to let others know about you</a:t>
            </a:r>
          </a:p>
          <a:p>
            <a:pPr lvl="1"/>
            <a:r>
              <a:rPr lang="en-US" dirty="0" smtClean="0"/>
              <a:t>What you are engaged in</a:t>
            </a:r>
          </a:p>
          <a:p>
            <a:pPr lvl="1"/>
            <a:r>
              <a:rPr lang="en-US" dirty="0" smtClean="0"/>
              <a:t>Your current status</a:t>
            </a:r>
          </a:p>
          <a:p>
            <a:r>
              <a:rPr lang="en-US" dirty="0" smtClean="0"/>
              <a:t>A way to hear about</a:t>
            </a:r>
          </a:p>
          <a:p>
            <a:pPr lvl="1"/>
            <a:r>
              <a:rPr lang="en-US" dirty="0" smtClean="0"/>
              <a:t>Opportunities</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Networking</a:t>
            </a:r>
            <a:endParaRPr lang="en-US" dirty="0"/>
          </a:p>
        </p:txBody>
      </p:sp>
      <p:sp>
        <p:nvSpPr>
          <p:cNvPr id="3" name="Content Placeholder 2"/>
          <p:cNvSpPr>
            <a:spLocks noGrp="1"/>
          </p:cNvSpPr>
          <p:nvPr>
            <p:ph idx="1"/>
          </p:nvPr>
        </p:nvSpPr>
        <p:spPr/>
        <p:txBody>
          <a:bodyPr>
            <a:normAutofit/>
          </a:bodyPr>
          <a:lstStyle/>
          <a:p>
            <a:r>
              <a:rPr lang="en-US" dirty="0" smtClean="0"/>
              <a:t>You’ve signed up, now what?</a:t>
            </a:r>
          </a:p>
          <a:p>
            <a:r>
              <a:rPr lang="en-US" dirty="0" smtClean="0"/>
              <a:t>Interact with others</a:t>
            </a:r>
          </a:p>
          <a:p>
            <a:pPr lvl="1"/>
            <a:r>
              <a:rPr lang="en-US" dirty="0" smtClean="0"/>
              <a:t>Ask questions</a:t>
            </a:r>
          </a:p>
          <a:p>
            <a:pPr lvl="1"/>
            <a:r>
              <a:rPr lang="en-US" dirty="0" smtClean="0"/>
              <a:t>Post comments in your work, of your learning</a:t>
            </a:r>
          </a:p>
          <a:p>
            <a:pPr lvl="1"/>
            <a:r>
              <a:rPr lang="en-US" dirty="0" smtClean="0"/>
              <a:t>Survey others for their thoughts</a:t>
            </a:r>
          </a:p>
          <a:p>
            <a:pPr lvl="1"/>
            <a:r>
              <a:rPr lang="en-US" dirty="0" smtClean="0"/>
              <a:t>Get inspired</a:t>
            </a:r>
            <a:endParaRPr lang="en-US" dirty="0"/>
          </a:p>
          <a:p>
            <a:pPr lvl="1"/>
            <a:endParaRPr lang="en-US" dirty="0"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1447800" y="1219200"/>
            <a:ext cx="6388024" cy="4267200"/>
          </a:xfrm>
        </p:spPr>
      </p:pic>
    </p:spTree>
    <p:extLst>
      <p:ext uri="{BB962C8B-B14F-4D97-AF65-F5344CB8AC3E}">
        <p14:creationId xmlns:p14="http://schemas.microsoft.com/office/powerpoint/2010/main" xmlns="" val="299946007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Networking</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Avoid identity information</a:t>
            </a:r>
          </a:p>
          <a:p>
            <a:pPr lvl="1"/>
            <a:r>
              <a:rPr lang="en-US" dirty="0" smtClean="0"/>
              <a:t>Check with your family</a:t>
            </a:r>
          </a:p>
          <a:p>
            <a:r>
              <a:rPr lang="en-US" dirty="0" smtClean="0"/>
              <a:t>Keep these interactions professional</a:t>
            </a:r>
          </a:p>
          <a:p>
            <a:pPr lvl="1"/>
            <a:r>
              <a:rPr lang="en-US" dirty="0" smtClean="0"/>
              <a:t>Use another account for personal information (usually)</a:t>
            </a:r>
          </a:p>
          <a:p>
            <a:r>
              <a:rPr lang="en-US" dirty="0" smtClean="0"/>
              <a:t>Use </a:t>
            </a:r>
            <a:r>
              <a:rPr lang="en-US" dirty="0"/>
              <a:t>an email that you can monitor.</a:t>
            </a:r>
          </a:p>
          <a:p>
            <a:r>
              <a:rPr lang="en-US" dirty="0"/>
              <a:t>Update this on a regular basis</a:t>
            </a:r>
          </a:p>
          <a:p>
            <a:pPr lvl="1"/>
            <a:r>
              <a:rPr lang="en-US" dirty="0"/>
              <a:t>Use this to interact with others</a:t>
            </a:r>
          </a:p>
          <a:p>
            <a:pPr lvl="1"/>
            <a:r>
              <a:rPr lang="en-US" dirty="0"/>
              <a:t>Every 2-4 weeks</a:t>
            </a:r>
          </a:p>
          <a:p>
            <a:r>
              <a:rPr lang="en-US" dirty="0"/>
              <a:t>Get email updates on a reasonable schedule</a:t>
            </a:r>
          </a:p>
          <a:p>
            <a:pPr lvl="1"/>
            <a:endParaRPr lang="en-US" dirty="0" smtClean="0"/>
          </a:p>
        </p:txBody>
      </p:sp>
    </p:spTree>
    <p:extLst>
      <p:ext uri="{BB962C8B-B14F-4D97-AF65-F5344CB8AC3E}">
        <p14:creationId xmlns:p14="http://schemas.microsoft.com/office/powerpoint/2010/main" xmlns="" val="279263118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Volunteer</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PASS/Local Group</a:t>
            </a:r>
          </a:p>
          <a:p>
            <a:pPr lvl="1"/>
            <a:r>
              <a:rPr lang="en-US" dirty="0" smtClean="0"/>
              <a:t>Be sincere</a:t>
            </a:r>
          </a:p>
          <a:p>
            <a:pPr lvl="1"/>
            <a:r>
              <a:rPr lang="en-US" dirty="0" smtClean="0"/>
              <a:t>Be sure your name is out there</a:t>
            </a:r>
          </a:p>
          <a:p>
            <a:pPr lvl="1"/>
            <a:r>
              <a:rPr lang="en-US" dirty="0" smtClean="0"/>
              <a:t>Document efforts</a:t>
            </a:r>
          </a:p>
          <a:p>
            <a:pPr lvl="1"/>
            <a:endParaRPr lang="en-US" dirty="0" smtClean="0"/>
          </a:p>
          <a:p>
            <a:r>
              <a:rPr lang="en-US" dirty="0" smtClean="0"/>
              <a:t>Work</a:t>
            </a:r>
          </a:p>
          <a:p>
            <a:pPr lvl="1"/>
            <a:r>
              <a:rPr lang="en-US" dirty="0" smtClean="0"/>
              <a:t>Tackle something that needs to be done</a:t>
            </a:r>
          </a:p>
          <a:p>
            <a:pPr lvl="1"/>
            <a:r>
              <a:rPr lang="en-US" dirty="0" smtClean="0"/>
              <a:t>Be sure this is noted somewhere, like the intranet, company newsletter, etc.</a:t>
            </a:r>
          </a:p>
          <a:p>
            <a:pPr lvl="1"/>
            <a:r>
              <a:rPr lang="en-US" dirty="0" smtClean="0"/>
              <a:t>Keep a record for your review.</a:t>
            </a:r>
          </a:p>
          <a:p>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Volunteer</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Forums</a:t>
            </a:r>
          </a:p>
          <a:p>
            <a:pPr lvl="1"/>
            <a:r>
              <a:rPr lang="en-US" dirty="0" smtClean="0"/>
              <a:t>Help others by answering questions</a:t>
            </a:r>
          </a:p>
          <a:p>
            <a:pPr lvl="1"/>
            <a:r>
              <a:rPr lang="en-US" dirty="0" smtClean="0"/>
              <a:t>Pay it forward</a:t>
            </a:r>
          </a:p>
          <a:p>
            <a:pPr lvl="1"/>
            <a:r>
              <a:rPr lang="en-US" dirty="0" smtClean="0"/>
              <a:t>Force yourself to learn more/check yourself</a:t>
            </a:r>
          </a:p>
          <a:p>
            <a:pPr lvl="1"/>
            <a:r>
              <a:rPr lang="en-US" dirty="0" smtClean="0"/>
              <a:t>Note your username on your resume</a:t>
            </a:r>
          </a:p>
          <a:p>
            <a:r>
              <a:rPr lang="en-US" dirty="0" smtClean="0"/>
              <a:t>Build a Project (</a:t>
            </a:r>
            <a:r>
              <a:rPr lang="en-US" dirty="0" err="1" smtClean="0"/>
              <a:t>Codeplex</a:t>
            </a:r>
            <a:r>
              <a:rPr lang="en-US" dirty="0" smtClean="0"/>
              <a:t>)</a:t>
            </a:r>
          </a:p>
          <a:p>
            <a:r>
              <a:rPr lang="en-US" dirty="0" smtClean="0"/>
              <a:t>Non-Profit Organizations</a:t>
            </a:r>
          </a:p>
          <a:p>
            <a:pPr lvl="1"/>
            <a:r>
              <a:rPr lang="en-US" dirty="0" smtClean="0"/>
              <a:t>Could be technical or nontechnical</a:t>
            </a:r>
          </a:p>
          <a:p>
            <a:pPr lvl="1"/>
            <a:endParaRPr lang="en-US" dirty="0" smtClean="0"/>
          </a:p>
          <a:p>
            <a:r>
              <a:rPr lang="en-US" dirty="0" smtClean="0"/>
              <a:t>Don’t volunteer unless you want to</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a:t>
            </a:r>
            <a:endParaRPr lang="en-US" dirty="0"/>
          </a:p>
        </p:txBody>
      </p:sp>
      <p:sp>
        <p:nvSpPr>
          <p:cNvPr id="3" name="Content Placeholder 2"/>
          <p:cNvSpPr>
            <a:spLocks noGrp="1"/>
          </p:cNvSpPr>
          <p:nvPr>
            <p:ph idx="1"/>
          </p:nvPr>
        </p:nvSpPr>
        <p:spPr/>
        <p:txBody>
          <a:bodyPr/>
          <a:lstStyle/>
          <a:p>
            <a:r>
              <a:rPr lang="en-US" dirty="0" smtClean="0"/>
              <a:t>Ask questions your online</a:t>
            </a:r>
          </a:p>
          <a:p>
            <a:pPr lvl="1"/>
            <a:r>
              <a:rPr lang="en-US" dirty="0" smtClean="0"/>
              <a:t>Can be added to your blog</a:t>
            </a:r>
          </a:p>
          <a:p>
            <a:pPr lvl="1"/>
            <a:r>
              <a:rPr lang="en-US" dirty="0" smtClean="0"/>
              <a:t>Show some back story, thought process, some effort being made</a:t>
            </a:r>
          </a:p>
          <a:p>
            <a:pPr lvl="1"/>
            <a:r>
              <a:rPr lang="en-US" dirty="0" smtClean="0"/>
              <a:t>Shows you are learning and unafraid to ask for help.</a:t>
            </a:r>
          </a:p>
          <a:p>
            <a:pPr lvl="1"/>
            <a:r>
              <a:rPr lang="en-US" dirty="0" smtClean="0"/>
              <a:t>Shows that you know how to find help</a:t>
            </a:r>
          </a:p>
          <a:p>
            <a:pPr lvl="2"/>
            <a:r>
              <a:rPr lang="en-US" dirty="0" smtClean="0"/>
              <a:t>This can be useful in an interview</a:t>
            </a:r>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645920" y="1668621"/>
            <a:ext cx="5852160" cy="4389120"/>
          </a:xfrm>
        </p:spPr>
      </p:pic>
    </p:spTree>
    <p:extLst>
      <p:ext uri="{BB962C8B-B14F-4D97-AF65-F5344CB8AC3E}">
        <p14:creationId xmlns:p14="http://schemas.microsoft.com/office/powerpoint/2010/main" xmlns="" val="195867897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Leadership</a:t>
            </a:r>
            <a:endParaRPr lang="en-US" dirty="0"/>
          </a:p>
        </p:txBody>
      </p:sp>
      <p:sp>
        <p:nvSpPr>
          <p:cNvPr id="3" name="Content Placeholder 2"/>
          <p:cNvSpPr>
            <a:spLocks noGrp="1"/>
          </p:cNvSpPr>
          <p:nvPr>
            <p:ph idx="1"/>
          </p:nvPr>
        </p:nvSpPr>
        <p:spPr/>
        <p:txBody>
          <a:bodyPr>
            <a:normAutofit lnSpcReduction="10000"/>
          </a:bodyPr>
          <a:lstStyle/>
          <a:p>
            <a:r>
              <a:rPr lang="en-US" dirty="0" smtClean="0"/>
              <a:t>Everyone needs leaders</a:t>
            </a:r>
          </a:p>
          <a:p>
            <a:r>
              <a:rPr lang="en-US" dirty="0" smtClean="0"/>
              <a:t>Leader != Manager</a:t>
            </a:r>
          </a:p>
          <a:p>
            <a:pPr lvl="1"/>
            <a:r>
              <a:rPr lang="en-US" dirty="0" smtClean="0"/>
              <a:t>But it helps</a:t>
            </a:r>
          </a:p>
          <a:p>
            <a:r>
              <a:rPr lang="en-US" dirty="0" smtClean="0"/>
              <a:t>You can be</a:t>
            </a:r>
          </a:p>
          <a:p>
            <a:pPr lvl="1"/>
            <a:r>
              <a:rPr lang="en-US" dirty="0" smtClean="0"/>
              <a:t>Project leader</a:t>
            </a:r>
          </a:p>
          <a:p>
            <a:pPr lvl="1"/>
            <a:r>
              <a:rPr lang="en-US" dirty="0" smtClean="0"/>
              <a:t>Organization leader</a:t>
            </a:r>
          </a:p>
          <a:p>
            <a:pPr lvl="1"/>
            <a:r>
              <a:rPr lang="en-US" dirty="0" smtClean="0"/>
              <a:t>Thought leader</a:t>
            </a:r>
          </a:p>
          <a:p>
            <a:r>
              <a:rPr lang="en-US" dirty="0" smtClean="0"/>
              <a:t>This does not have to be in technology!</a:t>
            </a:r>
          </a:p>
          <a:p>
            <a:pPr lvl="1"/>
            <a:r>
              <a:rPr lang="en-US" dirty="0" smtClean="0"/>
              <a:t>Document your efforts</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Blog Survey</a:t>
            </a:r>
            <a:endParaRPr lang="en-US" dirty="0"/>
          </a:p>
        </p:txBody>
      </p:sp>
      <p:sp>
        <p:nvSpPr>
          <p:cNvPr id="3" name="Content Placeholder 2"/>
          <p:cNvSpPr>
            <a:spLocks noGrp="1"/>
          </p:cNvSpPr>
          <p:nvPr>
            <p:ph idx="1"/>
          </p:nvPr>
        </p:nvSpPr>
        <p:spPr>
          <a:xfrm>
            <a:off x="381000" y="1676400"/>
            <a:ext cx="8229600" cy="1524000"/>
          </a:xfrm>
        </p:spPr>
        <p:txBody>
          <a:bodyPr/>
          <a:lstStyle/>
          <a:p>
            <a:r>
              <a:rPr lang="en-US" dirty="0" smtClean="0"/>
              <a:t>Who has a technical blog?</a:t>
            </a:r>
          </a:p>
          <a:p>
            <a:r>
              <a:rPr lang="en-US" dirty="0" smtClean="0"/>
              <a:t>Who reads technical blogs regularly?</a:t>
            </a: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Blog Survey</a:t>
            </a:r>
            <a:endParaRPr lang="en-US" dirty="0"/>
          </a:p>
        </p:txBody>
      </p:sp>
      <p:sp>
        <p:nvSpPr>
          <p:cNvPr id="3" name="Content Placeholder 2"/>
          <p:cNvSpPr>
            <a:spLocks noGrp="1"/>
          </p:cNvSpPr>
          <p:nvPr>
            <p:ph idx="1"/>
          </p:nvPr>
        </p:nvSpPr>
        <p:spPr>
          <a:xfrm>
            <a:off x="381000" y="1676400"/>
            <a:ext cx="8229600" cy="1524000"/>
          </a:xfrm>
        </p:spPr>
        <p:txBody>
          <a:bodyPr/>
          <a:lstStyle/>
          <a:p>
            <a:r>
              <a:rPr lang="en-US" dirty="0" smtClean="0"/>
              <a:t>Who has a technical blog?</a:t>
            </a:r>
          </a:p>
          <a:p>
            <a:r>
              <a:rPr lang="en-US" dirty="0" smtClean="0"/>
              <a:t>Who reads technical blogs regularly?</a:t>
            </a:r>
            <a:endParaRPr lang="en-US" dirty="0"/>
          </a:p>
        </p:txBody>
      </p:sp>
      <p:sp>
        <p:nvSpPr>
          <p:cNvPr id="4" name="TextBox 3"/>
          <p:cNvSpPr txBox="1"/>
          <p:nvPr/>
        </p:nvSpPr>
        <p:spPr>
          <a:xfrm>
            <a:off x="381000" y="3276600"/>
            <a:ext cx="7620000" cy="1077218"/>
          </a:xfrm>
          <a:prstGeom prst="rect">
            <a:avLst/>
          </a:prstGeom>
          <a:noFill/>
        </p:spPr>
        <p:txBody>
          <a:bodyPr wrap="square" rtlCol="0">
            <a:spAutoFit/>
          </a:bodyPr>
          <a:lstStyle/>
          <a:p>
            <a:pPr>
              <a:buFont typeface="Arial" pitchFamily="34" charset="0"/>
              <a:buChar char="•"/>
            </a:pPr>
            <a:r>
              <a:rPr lang="en-US" sz="3200" dirty="0" smtClean="0"/>
              <a:t>  10% have technical blogs</a:t>
            </a:r>
          </a:p>
          <a:p>
            <a:pPr>
              <a:buFont typeface="Arial" pitchFamily="34" charset="0"/>
              <a:buChar char="•"/>
            </a:pPr>
            <a:r>
              <a:rPr lang="en-US" sz="3200" dirty="0" smtClean="0"/>
              <a:t>  80% read blogs</a:t>
            </a:r>
            <a:endParaRPr lang="en-US" sz="3200" dirty="0"/>
          </a:p>
        </p:txBody>
      </p:sp>
    </p:spTree>
    <p:extLst>
      <p:ext uri="{BB962C8B-B14F-4D97-AF65-F5344CB8AC3E}">
        <p14:creationId xmlns:p14="http://schemas.microsoft.com/office/powerpoint/2010/main" xmlns="" val="225136380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Blogging</a:t>
            </a:r>
            <a:endParaRPr lang="en-US" dirty="0"/>
          </a:p>
        </p:txBody>
      </p:sp>
      <p:sp>
        <p:nvSpPr>
          <p:cNvPr id="3" name="Content Placeholder 2"/>
          <p:cNvSpPr>
            <a:spLocks noGrp="1"/>
          </p:cNvSpPr>
          <p:nvPr>
            <p:ph idx="1"/>
          </p:nvPr>
        </p:nvSpPr>
        <p:spPr/>
        <p:txBody>
          <a:bodyPr/>
          <a:lstStyle/>
          <a:p>
            <a:r>
              <a:rPr lang="en-US" dirty="0" smtClean="0"/>
              <a:t>A chronicle</a:t>
            </a:r>
          </a:p>
          <a:p>
            <a:r>
              <a:rPr lang="en-US" dirty="0" smtClean="0"/>
              <a:t>This is a your voice</a:t>
            </a:r>
          </a:p>
          <a:p>
            <a:r>
              <a:rPr lang="en-US" dirty="0" smtClean="0"/>
              <a:t>Write about what you</a:t>
            </a:r>
          </a:p>
          <a:p>
            <a:pPr lvl="1"/>
            <a:r>
              <a:rPr lang="en-US" dirty="0" smtClean="0"/>
              <a:t>Learn</a:t>
            </a:r>
          </a:p>
          <a:p>
            <a:pPr lvl="1"/>
            <a:r>
              <a:rPr lang="en-US" dirty="0" smtClean="0"/>
              <a:t>Know</a:t>
            </a:r>
          </a:p>
          <a:p>
            <a:pPr lvl="1"/>
            <a:r>
              <a:rPr lang="en-US" dirty="0" smtClean="0"/>
              <a:t>Solve</a:t>
            </a:r>
          </a:p>
          <a:p>
            <a:pPr lvl="1"/>
            <a:r>
              <a:rPr lang="en-US" dirty="0" smtClean="0"/>
              <a:t>Do</a:t>
            </a:r>
          </a:p>
          <a:p>
            <a:pPr lvl="1"/>
            <a:r>
              <a:rPr lang="en-US" dirty="0" smtClean="0"/>
              <a:t>Think</a:t>
            </a:r>
          </a:p>
          <a:p>
            <a:pPr lvl="1"/>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Blogging</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Don’t </a:t>
            </a:r>
            <a:r>
              <a:rPr lang="en-US" dirty="0" err="1" smtClean="0"/>
              <a:t>overthink</a:t>
            </a:r>
            <a:r>
              <a:rPr lang="en-US" dirty="0" smtClean="0"/>
              <a:t> it.</a:t>
            </a:r>
          </a:p>
          <a:p>
            <a:r>
              <a:rPr lang="en-US" dirty="0" smtClean="0"/>
              <a:t>Tackle small, discrete items</a:t>
            </a:r>
          </a:p>
          <a:p>
            <a:r>
              <a:rPr lang="en-US" dirty="0" smtClean="0"/>
              <a:t>Ignore similar posts</a:t>
            </a:r>
          </a:p>
          <a:p>
            <a:r>
              <a:rPr lang="en-US" dirty="0" smtClean="0"/>
              <a:t>Remember this is about YOU!</a:t>
            </a:r>
          </a:p>
          <a:p>
            <a:pPr lvl="1"/>
            <a:r>
              <a:rPr lang="en-US" dirty="0" smtClean="0"/>
              <a:t>Building a publishing platform is a different type of blog. You can do this, but you do not have to.</a:t>
            </a:r>
          </a:p>
          <a:p>
            <a:r>
              <a:rPr lang="en-US" dirty="0" smtClean="0"/>
              <a:t>A long term chronicle of your career.</a:t>
            </a:r>
          </a:p>
          <a:p>
            <a:r>
              <a:rPr lang="en-US" dirty="0" smtClean="0"/>
              <a:t>Keep this blog professional</a:t>
            </a:r>
          </a:p>
          <a:p>
            <a:pPr lvl="1"/>
            <a:r>
              <a:rPr lang="en-US" dirty="0" smtClean="0"/>
              <a:t>Relate it to your career</a:t>
            </a:r>
          </a:p>
          <a:p>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838200" y="1371600"/>
            <a:ext cx="7524750" cy="3533775"/>
          </a:xfrm>
        </p:spPr>
      </p:pic>
      <p:sp>
        <p:nvSpPr>
          <p:cNvPr id="3" name="Rectangle 2"/>
          <p:cNvSpPr/>
          <p:nvPr/>
        </p:nvSpPr>
        <p:spPr>
          <a:xfrm>
            <a:off x="609600" y="5528266"/>
            <a:ext cx="8077200" cy="430887"/>
          </a:xfrm>
          <a:prstGeom prst="rect">
            <a:avLst/>
          </a:prstGeom>
        </p:spPr>
        <p:txBody>
          <a:bodyPr wrap="square">
            <a:spAutoFit/>
          </a:bodyPr>
          <a:lstStyle/>
          <a:p>
            <a:r>
              <a:rPr lang="en-US" sz="1100" dirty="0">
                <a:hlinkClick r:id="rId3"/>
              </a:rPr>
              <a:t>http://www.sqlservercentral.com/blogs/adventuresinsql/archive/2010/11/19/want-to-make-your-sql-server-run-faster-for-free_3F00_.aspx</a:t>
            </a:r>
            <a:endParaRPr lang="en-US" sz="1100" dirty="0"/>
          </a:p>
        </p:txBody>
      </p:sp>
    </p:spTree>
    <p:extLst>
      <p:ext uri="{BB962C8B-B14F-4D97-AF65-F5344CB8AC3E}">
        <p14:creationId xmlns:p14="http://schemas.microsoft.com/office/powerpoint/2010/main" xmlns="" val="303805750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a:t>
            </a:r>
            <a:endParaRPr lang="en-US"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524000" y="1371600"/>
            <a:ext cx="6210546" cy="4525963"/>
          </a:xfrm>
        </p:spPr>
      </p:pic>
      <p:sp>
        <p:nvSpPr>
          <p:cNvPr id="6" name="TextBox 5"/>
          <p:cNvSpPr txBox="1"/>
          <p:nvPr/>
        </p:nvSpPr>
        <p:spPr>
          <a:xfrm>
            <a:off x="609600" y="6096000"/>
            <a:ext cx="8153400" cy="261610"/>
          </a:xfrm>
          <a:prstGeom prst="rect">
            <a:avLst/>
          </a:prstGeom>
          <a:noFill/>
        </p:spPr>
        <p:txBody>
          <a:bodyPr wrap="square" rtlCol="0">
            <a:spAutoFit/>
          </a:bodyPr>
          <a:lstStyle/>
          <a:p>
            <a:r>
              <a:rPr lang="en-US" sz="1100" dirty="0" smtClean="0">
                <a:hlinkClick r:id="rId3"/>
              </a:rPr>
              <a:t>http://www.sqlskills.com/BLOGS/PAUL/post/Are-your-disk-partition-offsets-RAID-stripe-sizes-and-NTFS-allocation-units-set-correctly.aspx</a:t>
            </a:r>
            <a:endParaRPr lang="en-US" sz="1100" dirty="0"/>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a:t>
            </a:r>
            <a:endParaRPr lang="en-US" dirty="0"/>
          </a:p>
        </p:txBody>
      </p:sp>
      <p:pic>
        <p:nvPicPr>
          <p:cNvPr id="4" name="Content Placeholder 3" descr="goodblog.jpg"/>
          <p:cNvPicPr>
            <a:picLocks noGrp="1" noChangeAspect="1"/>
          </p:cNvPicPr>
          <p:nvPr>
            <p:ph idx="1"/>
          </p:nvPr>
        </p:nvPicPr>
        <p:blipFill>
          <a:blip r:embed="rId2" cstate="print"/>
          <a:stretch>
            <a:fillRect/>
          </a:stretch>
        </p:blipFill>
        <p:spPr>
          <a:xfrm>
            <a:off x="1295400" y="1143000"/>
            <a:ext cx="6896100" cy="4305300"/>
          </a:xfrm>
        </p:spPr>
      </p:pic>
      <p:sp>
        <p:nvSpPr>
          <p:cNvPr id="3" name="Rectangle 2"/>
          <p:cNvSpPr/>
          <p:nvPr/>
        </p:nvSpPr>
        <p:spPr>
          <a:xfrm>
            <a:off x="762000" y="5715000"/>
            <a:ext cx="7848600" cy="261610"/>
          </a:xfrm>
          <a:prstGeom prst="rect">
            <a:avLst/>
          </a:prstGeom>
        </p:spPr>
        <p:txBody>
          <a:bodyPr wrap="square">
            <a:spAutoFit/>
          </a:bodyPr>
          <a:lstStyle/>
          <a:p>
            <a:r>
              <a:rPr lang="en-US" sz="1100" dirty="0">
                <a:hlinkClick r:id="rId3"/>
              </a:rPr>
              <a:t>http://sqlblog.com/blogs/andy_leonard/archive/2009/01/30/an-introduction-to-the-ssis-expression-language.aspx</a:t>
            </a:r>
            <a:endParaRPr lang="en-US" sz="1100" dirty="0"/>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Mistake</a:t>
            </a:r>
            <a:endParaRPr lang="en-US" dirty="0"/>
          </a:p>
        </p:txBody>
      </p:sp>
      <p:pic>
        <p:nvPicPr>
          <p:cNvPr id="4" name="Content Placeholder 3" descr="mixedblog_1.jpg"/>
          <p:cNvPicPr>
            <a:picLocks noGrp="1" noChangeAspect="1"/>
          </p:cNvPicPr>
          <p:nvPr>
            <p:ph idx="1"/>
          </p:nvPr>
        </p:nvPicPr>
        <p:blipFill>
          <a:blip r:embed="rId2" cstate="print"/>
          <a:stretch>
            <a:fillRect/>
          </a:stretch>
        </p:blipFill>
        <p:spPr>
          <a:xfrm>
            <a:off x="2237644" y="1600200"/>
            <a:ext cx="4668711" cy="4525963"/>
          </a:xfrm>
        </p:spPr>
      </p:pic>
      <p:cxnSp>
        <p:nvCxnSpPr>
          <p:cNvPr id="6" name="Straight Arrow Connector 5"/>
          <p:cNvCxnSpPr/>
          <p:nvPr/>
        </p:nvCxnSpPr>
        <p:spPr>
          <a:xfrm>
            <a:off x="1371600" y="1905000"/>
            <a:ext cx="838200"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1295400" y="5105400"/>
            <a:ext cx="91440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33400" y="1676400"/>
            <a:ext cx="1219200" cy="369332"/>
          </a:xfrm>
          <a:prstGeom prst="rect">
            <a:avLst/>
          </a:prstGeom>
          <a:noFill/>
        </p:spPr>
        <p:txBody>
          <a:bodyPr wrap="square" rtlCol="0">
            <a:spAutoFit/>
          </a:bodyPr>
          <a:lstStyle/>
          <a:p>
            <a:r>
              <a:rPr lang="en-US" dirty="0" smtClean="0"/>
              <a:t>Politics</a:t>
            </a:r>
            <a:endParaRPr lang="en-US" dirty="0"/>
          </a:p>
        </p:txBody>
      </p:sp>
      <p:sp>
        <p:nvSpPr>
          <p:cNvPr id="10" name="TextBox 9"/>
          <p:cNvSpPr txBox="1"/>
          <p:nvPr/>
        </p:nvSpPr>
        <p:spPr>
          <a:xfrm>
            <a:off x="0" y="4724400"/>
            <a:ext cx="1600200" cy="369332"/>
          </a:xfrm>
          <a:prstGeom prst="rect">
            <a:avLst/>
          </a:prstGeom>
          <a:noFill/>
        </p:spPr>
        <p:txBody>
          <a:bodyPr wrap="square" rtlCol="0">
            <a:spAutoFit/>
          </a:bodyPr>
          <a:lstStyle/>
          <a:p>
            <a:r>
              <a:rPr lang="en-US" dirty="0" smtClean="0"/>
              <a:t>Development</a:t>
            </a:r>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blog</a:t>
            </a:r>
            <a:endParaRPr lang="en-US" dirty="0"/>
          </a:p>
        </p:txBody>
      </p:sp>
      <p:sp>
        <p:nvSpPr>
          <p:cNvPr id="3" name="Content Placeholder 2"/>
          <p:cNvSpPr>
            <a:spLocks noGrp="1"/>
          </p:cNvSpPr>
          <p:nvPr>
            <p:ph idx="1"/>
          </p:nvPr>
        </p:nvSpPr>
        <p:spPr/>
        <p:txBody>
          <a:bodyPr>
            <a:normAutofit lnSpcReduction="10000"/>
          </a:bodyPr>
          <a:lstStyle/>
          <a:p>
            <a:r>
              <a:rPr lang="en-US" dirty="0" smtClean="0"/>
              <a:t>Get Permission</a:t>
            </a:r>
          </a:p>
          <a:p>
            <a:r>
              <a:rPr lang="en-US" dirty="0" smtClean="0"/>
              <a:t>Be smart</a:t>
            </a:r>
          </a:p>
          <a:p>
            <a:pPr lvl="1"/>
            <a:r>
              <a:rPr lang="en-US" dirty="0" smtClean="0"/>
              <a:t>Don’t disclose financial information</a:t>
            </a:r>
          </a:p>
          <a:p>
            <a:pPr lvl="1"/>
            <a:r>
              <a:rPr lang="en-US" dirty="0" smtClean="0"/>
              <a:t>Keep company secrets secret</a:t>
            </a:r>
          </a:p>
          <a:p>
            <a:r>
              <a:rPr lang="en-US" dirty="0" smtClean="0"/>
              <a:t>Be consistent</a:t>
            </a:r>
          </a:p>
          <a:p>
            <a:pPr lvl="1"/>
            <a:r>
              <a:rPr lang="en-US" dirty="0" smtClean="0"/>
              <a:t>Pipeline and schedule</a:t>
            </a:r>
          </a:p>
          <a:p>
            <a:pPr lvl="1"/>
            <a:r>
              <a:rPr lang="en-US" dirty="0" smtClean="0"/>
              <a:t>Be clear</a:t>
            </a:r>
          </a:p>
          <a:p>
            <a:pPr lvl="1"/>
            <a:r>
              <a:rPr lang="en-US" dirty="0" smtClean="0"/>
              <a:t>A survey of hiring managers showed they tend to look at 5-10 posts.</a:t>
            </a:r>
          </a:p>
          <a:p>
            <a:pPr lvl="1"/>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339169" y="1600200"/>
            <a:ext cx="6465661" cy="4525963"/>
          </a:xfrm>
        </p:spPr>
      </p:pic>
    </p:spTree>
    <p:extLst>
      <p:ext uri="{BB962C8B-B14F-4D97-AF65-F5344CB8AC3E}">
        <p14:creationId xmlns:p14="http://schemas.microsoft.com/office/powerpoint/2010/main" xmlns="" val="141961793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blog</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Don’t copy other posts</a:t>
            </a:r>
          </a:p>
          <a:p>
            <a:r>
              <a:rPr lang="en-US" dirty="0" smtClean="0"/>
              <a:t>Don’t copy other posts</a:t>
            </a:r>
          </a:p>
          <a:p>
            <a:r>
              <a:rPr lang="en-US" dirty="0" smtClean="0"/>
              <a:t>Don’t copy other posts</a:t>
            </a:r>
          </a:p>
          <a:p>
            <a:r>
              <a:rPr lang="en-US" dirty="0" smtClean="0"/>
              <a:t>Do your own research</a:t>
            </a:r>
          </a:p>
          <a:p>
            <a:r>
              <a:rPr lang="en-US" dirty="0" smtClean="0"/>
              <a:t>Link to others and give credit</a:t>
            </a:r>
          </a:p>
          <a:p>
            <a:r>
              <a:rPr lang="en-US" dirty="0" smtClean="0"/>
              <a:t>Keep a record</a:t>
            </a:r>
          </a:p>
          <a:p>
            <a:pPr lvl="1"/>
            <a:r>
              <a:rPr lang="en-US" dirty="0" smtClean="0"/>
              <a:t>Use Blogger/Word Press/</a:t>
            </a:r>
            <a:r>
              <a:rPr lang="en-US" dirty="0" err="1" smtClean="0"/>
              <a:t>Typepad</a:t>
            </a:r>
            <a:endParaRPr lang="en-US" dirty="0" smtClean="0"/>
          </a:p>
          <a:p>
            <a:pPr lvl="1"/>
            <a:r>
              <a:rPr lang="en-US" dirty="0" smtClean="0"/>
              <a:t>Use Word if you want more privacy</a:t>
            </a:r>
          </a:p>
          <a:p>
            <a:r>
              <a:rPr lang="en-US" dirty="0" smtClean="0">
                <a:hlinkClick r:id="rId3"/>
              </a:rPr>
              <a:t>Live Writer </a:t>
            </a:r>
            <a:r>
              <a:rPr lang="en-US" dirty="0" smtClean="0"/>
              <a:t>is great</a:t>
            </a:r>
          </a:p>
          <a:p>
            <a:pPr lvl="1"/>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Authoring / Publishing</a:t>
            </a:r>
            <a:endParaRPr lang="en-US" dirty="0"/>
          </a:p>
        </p:txBody>
      </p:sp>
      <p:sp>
        <p:nvSpPr>
          <p:cNvPr id="3" name="Content Placeholder 2"/>
          <p:cNvSpPr>
            <a:spLocks noGrp="1"/>
          </p:cNvSpPr>
          <p:nvPr>
            <p:ph idx="1"/>
          </p:nvPr>
        </p:nvSpPr>
        <p:spPr>
          <a:xfrm>
            <a:off x="457200" y="1600200"/>
            <a:ext cx="8229600" cy="4800600"/>
          </a:xfrm>
        </p:spPr>
        <p:txBody>
          <a:bodyPr>
            <a:normAutofit/>
          </a:bodyPr>
          <a:lstStyle/>
          <a:p>
            <a:r>
              <a:rPr lang="en-US" dirty="0" smtClean="0"/>
              <a:t>Become a teacher</a:t>
            </a:r>
          </a:p>
          <a:p>
            <a:r>
              <a:rPr lang="en-US" dirty="0" smtClean="0"/>
              <a:t>Think “Essay”</a:t>
            </a:r>
          </a:p>
          <a:p>
            <a:pPr lvl="1"/>
            <a:r>
              <a:rPr lang="en-US" dirty="0" smtClean="0"/>
              <a:t>Focus, focus, focus</a:t>
            </a:r>
          </a:p>
          <a:p>
            <a:r>
              <a:rPr lang="en-US" dirty="0" smtClean="0"/>
              <a:t>Don’t be intimidated</a:t>
            </a:r>
          </a:p>
          <a:p>
            <a:r>
              <a:rPr lang="en-US" dirty="0" smtClean="0"/>
              <a:t>More formal writing and editing required. </a:t>
            </a:r>
          </a:p>
          <a:p>
            <a:pPr lvl="1"/>
            <a:r>
              <a:rPr lang="en-US" dirty="0" smtClean="0"/>
              <a:t>This is a step above blogging.</a:t>
            </a:r>
          </a:p>
          <a:p>
            <a:endParaRPr lang="en-US" dirty="0" smtClean="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Authoring / Publishing</a:t>
            </a:r>
            <a:endParaRPr lang="en-US" dirty="0"/>
          </a:p>
        </p:txBody>
      </p:sp>
      <p:sp>
        <p:nvSpPr>
          <p:cNvPr id="3" name="Content Placeholder 2"/>
          <p:cNvSpPr>
            <a:spLocks noGrp="1"/>
          </p:cNvSpPr>
          <p:nvPr>
            <p:ph idx="1"/>
          </p:nvPr>
        </p:nvSpPr>
        <p:spPr>
          <a:xfrm>
            <a:off x="457200" y="1600200"/>
            <a:ext cx="8229600" cy="4800600"/>
          </a:xfrm>
        </p:spPr>
        <p:txBody>
          <a:bodyPr>
            <a:normAutofit/>
          </a:bodyPr>
          <a:lstStyle/>
          <a:p>
            <a:r>
              <a:rPr lang="en-US" dirty="0" smtClean="0"/>
              <a:t>Different choices</a:t>
            </a:r>
          </a:p>
          <a:p>
            <a:pPr lvl="1"/>
            <a:r>
              <a:rPr lang="en-US" dirty="0" smtClean="0"/>
              <a:t>SQLServerCentral.com</a:t>
            </a:r>
          </a:p>
          <a:p>
            <a:pPr lvl="1"/>
            <a:r>
              <a:rPr lang="en-US" dirty="0" smtClean="0"/>
              <a:t>SQLTeam.com</a:t>
            </a:r>
          </a:p>
          <a:p>
            <a:pPr lvl="1"/>
            <a:r>
              <a:rPr lang="en-US" dirty="0" smtClean="0"/>
              <a:t>Simple-Talk.com</a:t>
            </a:r>
          </a:p>
          <a:p>
            <a:pPr lvl="1"/>
            <a:r>
              <a:rPr lang="en-US" dirty="0" smtClean="0"/>
              <a:t>SQL-Server-Performance.com</a:t>
            </a:r>
          </a:p>
          <a:p>
            <a:pPr lvl="1"/>
            <a:r>
              <a:rPr lang="en-US" dirty="0" smtClean="0"/>
              <a:t>SQL Server Magazine</a:t>
            </a:r>
          </a:p>
          <a:p>
            <a:r>
              <a:rPr lang="en-US" dirty="0" smtClean="0"/>
              <a:t>.NET</a:t>
            </a:r>
          </a:p>
          <a:p>
            <a:pPr lvl="1"/>
            <a:r>
              <a:rPr lang="en-US" dirty="0" smtClean="0"/>
              <a:t>Simple Talk</a:t>
            </a:r>
          </a:p>
          <a:p>
            <a:pPr lvl="1"/>
            <a:r>
              <a:rPr lang="en-US" dirty="0" smtClean="0"/>
              <a:t>Visual Studio Magazine</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Books</a:t>
            </a:r>
            <a:endParaRPr lang="en-US" dirty="0"/>
          </a:p>
        </p:txBody>
      </p:sp>
      <p:sp>
        <p:nvSpPr>
          <p:cNvPr id="3" name="Content Placeholder 2"/>
          <p:cNvSpPr>
            <a:spLocks noGrp="1"/>
          </p:cNvSpPr>
          <p:nvPr>
            <p:ph idx="1"/>
          </p:nvPr>
        </p:nvSpPr>
        <p:spPr>
          <a:xfrm>
            <a:off x="457200" y="1447800"/>
            <a:ext cx="8229600" cy="2438400"/>
          </a:xfrm>
        </p:spPr>
        <p:txBody>
          <a:bodyPr>
            <a:normAutofit fontScale="85000" lnSpcReduction="10000"/>
          </a:bodyPr>
          <a:lstStyle/>
          <a:p>
            <a:r>
              <a:rPr lang="en-US" dirty="0" smtClean="0"/>
              <a:t>Long projects</a:t>
            </a:r>
          </a:p>
          <a:p>
            <a:pPr lvl="1"/>
            <a:r>
              <a:rPr lang="en-US" dirty="0" smtClean="0"/>
              <a:t>Don’t start here. Get practice with articles or lots of blogs</a:t>
            </a:r>
          </a:p>
          <a:p>
            <a:r>
              <a:rPr lang="en-US" dirty="0" smtClean="0"/>
              <a:t>Lots of authors subcontract out</a:t>
            </a:r>
          </a:p>
          <a:p>
            <a:pPr lvl="1"/>
            <a:r>
              <a:rPr lang="en-US" dirty="0" smtClean="0"/>
              <a:t>Social networking can help you find these </a:t>
            </a:r>
          </a:p>
          <a:p>
            <a:r>
              <a:rPr lang="en-US" dirty="0" smtClean="0"/>
              <a:t>Promote it</a:t>
            </a:r>
            <a:endParaRPr lang="en-US" dirty="0"/>
          </a:p>
        </p:txBody>
      </p:sp>
      <p:pic>
        <p:nvPicPr>
          <p:cNvPr id="4" name="Picture 3" descr="bookblog.jpg"/>
          <p:cNvPicPr>
            <a:picLocks noChangeAspect="1"/>
          </p:cNvPicPr>
          <p:nvPr/>
        </p:nvPicPr>
        <p:blipFill>
          <a:blip r:embed="rId2" cstate="print"/>
          <a:stretch>
            <a:fillRect/>
          </a:stretch>
        </p:blipFill>
        <p:spPr>
          <a:xfrm>
            <a:off x="1143000" y="3810000"/>
            <a:ext cx="6896100" cy="2876550"/>
          </a:xfrm>
          <a:prstGeom prst="rect">
            <a:avLst/>
          </a:prstGeom>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Speaking</a:t>
            </a:r>
            <a:endParaRPr lang="en-US" dirty="0"/>
          </a:p>
        </p:txBody>
      </p:sp>
      <p:sp>
        <p:nvSpPr>
          <p:cNvPr id="3" name="Content Placeholder 2"/>
          <p:cNvSpPr>
            <a:spLocks noGrp="1"/>
          </p:cNvSpPr>
          <p:nvPr>
            <p:ph idx="1"/>
          </p:nvPr>
        </p:nvSpPr>
        <p:spPr>
          <a:xfrm>
            <a:off x="457200" y="1295401"/>
            <a:ext cx="8229600" cy="3657600"/>
          </a:xfrm>
        </p:spPr>
        <p:txBody>
          <a:bodyPr>
            <a:normAutofit/>
          </a:bodyPr>
          <a:lstStyle/>
          <a:p>
            <a:r>
              <a:rPr lang="en-US" sz="2400" dirty="0" smtClean="0"/>
              <a:t>Everyone can do this</a:t>
            </a:r>
          </a:p>
          <a:p>
            <a:r>
              <a:rPr lang="en-US" sz="2400" dirty="0" smtClean="0"/>
              <a:t>Offline efforts</a:t>
            </a:r>
          </a:p>
          <a:p>
            <a:r>
              <a:rPr lang="en-US" sz="2400" dirty="0" smtClean="0"/>
              <a:t>Promote it online</a:t>
            </a:r>
          </a:p>
          <a:p>
            <a:pPr lvl="1"/>
            <a:r>
              <a:rPr lang="en-US" sz="2400" dirty="0" smtClean="0"/>
              <a:t>Market on your blog (or others)</a:t>
            </a:r>
          </a:p>
          <a:p>
            <a:pPr lvl="1"/>
            <a:r>
              <a:rPr lang="en-US" sz="2400" dirty="0" smtClean="0"/>
              <a:t>Support with downloads</a:t>
            </a:r>
          </a:p>
          <a:p>
            <a:pPr lvl="1"/>
            <a:r>
              <a:rPr lang="en-US" sz="2400" dirty="0" smtClean="0"/>
              <a:t>Make sure there is a permanent URL</a:t>
            </a:r>
            <a:endParaRPr lang="en-US" sz="2400" dirty="0"/>
          </a:p>
        </p:txBody>
      </p:sp>
      <p:pic>
        <p:nvPicPr>
          <p:cNvPr id="4" name="Picture 3" descr="promotespeaking.jpg"/>
          <p:cNvPicPr>
            <a:picLocks noChangeAspect="1"/>
          </p:cNvPicPr>
          <p:nvPr/>
        </p:nvPicPr>
        <p:blipFill>
          <a:blip r:embed="rId2" cstate="print"/>
          <a:stretch>
            <a:fillRect/>
          </a:stretch>
        </p:blipFill>
        <p:spPr>
          <a:xfrm>
            <a:off x="1524000" y="3886200"/>
            <a:ext cx="5715000" cy="2656190"/>
          </a:xfrm>
          <a:prstGeom prst="rect">
            <a:avLst/>
          </a:prstGeom>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Documentation</a:t>
            </a:r>
            <a:endParaRPr lang="en-US" dirty="0"/>
          </a:p>
        </p:txBody>
      </p:sp>
      <p:sp>
        <p:nvSpPr>
          <p:cNvPr id="3" name="Content Placeholder 2"/>
          <p:cNvSpPr>
            <a:spLocks noGrp="1"/>
          </p:cNvSpPr>
          <p:nvPr>
            <p:ph idx="1"/>
          </p:nvPr>
        </p:nvSpPr>
        <p:spPr>
          <a:xfrm>
            <a:off x="304800" y="1371600"/>
            <a:ext cx="5334000" cy="4754563"/>
          </a:xfrm>
        </p:spPr>
        <p:txBody>
          <a:bodyPr>
            <a:normAutofit/>
          </a:bodyPr>
          <a:lstStyle/>
          <a:p>
            <a:r>
              <a:rPr lang="en-US" dirty="0" smtClean="0"/>
              <a:t>Document everything.</a:t>
            </a:r>
          </a:p>
          <a:p>
            <a:pPr lvl="1"/>
            <a:r>
              <a:rPr lang="en-US" dirty="0" smtClean="0"/>
              <a:t>Never know when you’ll need something</a:t>
            </a:r>
          </a:p>
          <a:p>
            <a:r>
              <a:rPr lang="en-US" dirty="0" smtClean="0"/>
              <a:t>Don’t clutter your resume</a:t>
            </a:r>
          </a:p>
          <a:p>
            <a:pPr lvl="1"/>
            <a:r>
              <a:rPr lang="en-US" dirty="0" smtClean="0"/>
              <a:t>But have links available</a:t>
            </a:r>
          </a:p>
          <a:p>
            <a:pPr lvl="1"/>
            <a:r>
              <a:rPr lang="en-US" dirty="0" smtClean="0"/>
              <a:t>Or have an online CV</a:t>
            </a:r>
          </a:p>
          <a:p>
            <a:r>
              <a:rPr lang="en-US" dirty="0" smtClean="0"/>
              <a:t>Document mistakes</a:t>
            </a:r>
          </a:p>
          <a:p>
            <a:pPr lvl="1"/>
            <a:r>
              <a:rPr lang="en-US" dirty="0" smtClean="0"/>
              <a:t>Let them know you’re not that guy:</a:t>
            </a:r>
            <a:endParaRPr lang="en-US" dirty="0"/>
          </a:p>
        </p:txBody>
      </p:sp>
      <p:pic>
        <p:nvPicPr>
          <p:cNvPr id="4" name="Picture 3" descr="6a00d83452e46469e200e54f363ff58834-800wi.jpg"/>
          <p:cNvPicPr>
            <a:picLocks noChangeAspect="1"/>
          </p:cNvPicPr>
          <p:nvPr/>
        </p:nvPicPr>
        <p:blipFill>
          <a:blip r:embed="rId3" cstate="print"/>
          <a:stretch>
            <a:fillRect/>
          </a:stretch>
        </p:blipFill>
        <p:spPr>
          <a:xfrm>
            <a:off x="5638800" y="3429000"/>
            <a:ext cx="3314700" cy="2476500"/>
          </a:xfrm>
          <a:prstGeom prst="rect">
            <a:avLst/>
          </a:prstGeom>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Recruiters</a:t>
            </a:r>
            <a:endParaRPr lang="en-US" dirty="0"/>
          </a:p>
        </p:txBody>
      </p:sp>
      <p:sp>
        <p:nvSpPr>
          <p:cNvPr id="3" name="Content Placeholder 2"/>
          <p:cNvSpPr>
            <a:spLocks noGrp="1"/>
          </p:cNvSpPr>
          <p:nvPr>
            <p:ph idx="1"/>
          </p:nvPr>
        </p:nvSpPr>
        <p:spPr/>
        <p:txBody>
          <a:bodyPr/>
          <a:lstStyle/>
          <a:p>
            <a:r>
              <a:rPr lang="en-US" dirty="0" smtClean="0"/>
              <a:t>A great source for you job hunt</a:t>
            </a:r>
          </a:p>
          <a:p>
            <a:r>
              <a:rPr lang="en-US" dirty="0" smtClean="0"/>
              <a:t>Many jobs go through recruiters</a:t>
            </a:r>
          </a:p>
          <a:p>
            <a:r>
              <a:rPr lang="en-US" dirty="0" smtClean="0"/>
              <a:t>Non-Exclusive</a:t>
            </a:r>
          </a:p>
          <a:p>
            <a:r>
              <a:rPr lang="en-US" dirty="0" smtClean="0"/>
              <a:t>Make sure they have you branding information in a profile</a:t>
            </a:r>
            <a:endParaRPr 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Balance</a:t>
            </a:r>
            <a:endParaRPr lang="en-US" dirty="0"/>
          </a:p>
        </p:txBody>
      </p:sp>
      <p:sp>
        <p:nvSpPr>
          <p:cNvPr id="3" name="Content Placeholder 2"/>
          <p:cNvSpPr>
            <a:spLocks noGrp="1"/>
          </p:cNvSpPr>
          <p:nvPr>
            <p:ph idx="1"/>
          </p:nvPr>
        </p:nvSpPr>
        <p:spPr>
          <a:xfrm>
            <a:off x="457200" y="1600201"/>
            <a:ext cx="8229600" cy="1905000"/>
          </a:xfrm>
        </p:spPr>
        <p:txBody>
          <a:bodyPr/>
          <a:lstStyle/>
          <a:p>
            <a:r>
              <a:rPr lang="en-US" dirty="0" smtClean="0"/>
              <a:t>You can have a life and still do this</a:t>
            </a:r>
          </a:p>
          <a:p>
            <a:r>
              <a:rPr lang="en-US" dirty="0" smtClean="0"/>
              <a:t>Work at a pace that fits your life. The key is to keep working.</a:t>
            </a:r>
            <a:endParaRPr lang="en-US" dirty="0"/>
          </a:p>
        </p:txBody>
      </p:sp>
      <p:pic>
        <p:nvPicPr>
          <p:cNvPr id="4" name="Picture 3" descr="tortoise-and-the-hare.jpg"/>
          <p:cNvPicPr>
            <a:picLocks noChangeAspect="1"/>
          </p:cNvPicPr>
          <p:nvPr/>
        </p:nvPicPr>
        <p:blipFill>
          <a:blip r:embed="rId3" cstate="print"/>
          <a:stretch>
            <a:fillRect/>
          </a:stretch>
        </p:blipFill>
        <p:spPr>
          <a:xfrm>
            <a:off x="2590800" y="3429000"/>
            <a:ext cx="3810000" cy="2924175"/>
          </a:xfrm>
          <a:prstGeom prst="rect">
            <a:avLst/>
          </a:prstGeom>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Links</a:t>
            </a:r>
            <a:endParaRPr lang="en-US" dirty="0"/>
          </a:p>
        </p:txBody>
      </p:sp>
      <p:sp>
        <p:nvSpPr>
          <p:cNvPr id="3" name="Content Placeholder 2"/>
          <p:cNvSpPr>
            <a:spLocks noGrp="1"/>
          </p:cNvSpPr>
          <p:nvPr>
            <p:ph idx="1"/>
          </p:nvPr>
        </p:nvSpPr>
        <p:spPr/>
        <p:txBody>
          <a:bodyPr>
            <a:normAutofit fontScale="92500"/>
          </a:bodyPr>
          <a:lstStyle/>
          <a:p>
            <a:r>
              <a:rPr lang="en-US" dirty="0" smtClean="0">
                <a:hlinkClick r:id="rId2"/>
              </a:rPr>
              <a:t>The Modern Resume blog </a:t>
            </a:r>
            <a:r>
              <a:rPr lang="en-US" dirty="0" smtClean="0">
                <a:hlinkClick r:id="rId3"/>
              </a:rPr>
              <a:t>–</a:t>
            </a:r>
            <a:r>
              <a:rPr lang="en-US" dirty="0" smtClean="0"/>
              <a:t> Weekly notes based on this presentation and new information.</a:t>
            </a:r>
            <a:endParaRPr lang="en-US" dirty="0" smtClean="0">
              <a:hlinkClick r:id="rId3"/>
            </a:endParaRPr>
          </a:p>
          <a:p>
            <a:r>
              <a:rPr lang="en-US" b="1" dirty="0" smtClean="0">
                <a:hlinkClick r:id="rId3"/>
              </a:rPr>
              <a:t>Salary Negotiation: 32 Job Pay Tips</a:t>
            </a:r>
            <a:r>
              <a:rPr lang="en-US" b="1" dirty="0" smtClean="0"/>
              <a:t> - </a:t>
            </a:r>
            <a:r>
              <a:rPr lang="en-US" dirty="0" smtClean="0"/>
              <a:t>Focuses the job negotiation lens on the 32 salary negotiation tips for IT professionals. Includes exercises and questions to assist in preparation. </a:t>
            </a:r>
          </a:p>
          <a:p>
            <a:r>
              <a:rPr lang="en-US" dirty="0" smtClean="0">
                <a:hlinkClick r:id="rId4"/>
              </a:rPr>
              <a:t>Examples of Interview Questions </a:t>
            </a:r>
            <a:r>
              <a:rPr lang="en-US" dirty="0" smtClean="0"/>
              <a:t>– Good general list of questions</a:t>
            </a:r>
          </a:p>
          <a:p>
            <a:r>
              <a:rPr lang="en-US" dirty="0" smtClean="0">
                <a:hlinkClick r:id="rId5"/>
              </a:rPr>
              <a:t>The First Step is to Start</a:t>
            </a:r>
            <a:r>
              <a:rPr lang="en-US" dirty="0" smtClean="0"/>
              <a:t> – Motivational post . </a:t>
            </a:r>
          </a:p>
          <a:p>
            <a:endParaRPr lang="en-US" b="1" dirty="0" smtClean="0"/>
          </a:p>
          <a:p>
            <a:endParaRPr lang="en-US"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rglogo_v4.1.gif"/>
          <p:cNvPicPr>
            <a:picLocks noChangeAspect="1"/>
          </p:cNvPicPr>
          <p:nvPr/>
        </p:nvPicPr>
        <p:blipFill>
          <a:blip r:embed="rId3" cstate="print"/>
          <a:stretch>
            <a:fillRect/>
          </a:stretch>
        </p:blipFill>
        <p:spPr>
          <a:xfrm>
            <a:off x="3048000" y="5638800"/>
            <a:ext cx="4646141" cy="914400"/>
          </a:xfrm>
          <a:prstGeom prst="rect">
            <a:avLst/>
          </a:prstGeom>
        </p:spPr>
      </p:pic>
      <p:pic>
        <p:nvPicPr>
          <p:cNvPr id="4" name="Picture 3" descr="SSC 1024x768.png"/>
          <p:cNvPicPr>
            <a:picLocks noChangeAspect="1"/>
          </p:cNvPicPr>
          <p:nvPr/>
        </p:nvPicPr>
        <p:blipFill>
          <a:blip r:embed="rId4" cstate="print"/>
          <a:stretch>
            <a:fillRect/>
          </a:stretch>
        </p:blipFill>
        <p:spPr>
          <a:xfrm>
            <a:off x="0" y="3733801"/>
            <a:ext cx="2438400" cy="1312984"/>
          </a:xfrm>
          <a:prstGeom prst="rect">
            <a:avLst/>
          </a:prstGeom>
        </p:spPr>
      </p:pic>
      <p:sp>
        <p:nvSpPr>
          <p:cNvPr id="3" name="Content Placeholder 2"/>
          <p:cNvSpPr>
            <a:spLocks noGrp="1"/>
          </p:cNvSpPr>
          <p:nvPr>
            <p:ph idx="1"/>
          </p:nvPr>
        </p:nvSpPr>
        <p:spPr>
          <a:xfrm>
            <a:off x="228600" y="1219200"/>
            <a:ext cx="8686800" cy="2819400"/>
          </a:xfrm>
        </p:spPr>
        <p:txBody>
          <a:bodyPr>
            <a:normAutofit fontScale="85000" lnSpcReduction="10000"/>
          </a:bodyPr>
          <a:lstStyle/>
          <a:p>
            <a:r>
              <a:rPr lang="en-US" dirty="0" smtClean="0"/>
              <a:t>Touch your resume every quarter</a:t>
            </a:r>
          </a:p>
          <a:p>
            <a:r>
              <a:rPr lang="en-US" dirty="0" smtClean="0"/>
              <a:t>If you find something that works, send me a note</a:t>
            </a:r>
          </a:p>
          <a:p>
            <a:r>
              <a:rPr lang="en-US" dirty="0" smtClean="0"/>
              <a:t>Set a reminder for 6 months from today and look back</a:t>
            </a:r>
          </a:p>
          <a:p>
            <a:r>
              <a:rPr lang="en-US" dirty="0" smtClean="0"/>
              <a:t>Questions?</a:t>
            </a:r>
          </a:p>
          <a:p>
            <a:r>
              <a:rPr lang="en-US" sz="2400" dirty="0" smtClean="0"/>
              <a:t>Career Forums at </a:t>
            </a:r>
            <a:r>
              <a:rPr lang="en-US" sz="2400" dirty="0" smtClean="0">
                <a:hlinkClick r:id="rId5"/>
              </a:rPr>
              <a:t>www.sqlservercentral.com/forums</a:t>
            </a:r>
            <a:endParaRPr lang="en-US" sz="2400" dirty="0" smtClean="0"/>
          </a:p>
          <a:p>
            <a:r>
              <a:rPr lang="en-US" sz="2400" dirty="0" smtClean="0">
                <a:hlinkClick r:id="rId6"/>
              </a:rPr>
              <a:t>www.themodernresume.com</a:t>
            </a:r>
            <a:endParaRPr lang="en-US" sz="2400" dirty="0" smtClean="0"/>
          </a:p>
        </p:txBody>
      </p:sp>
      <p:sp>
        <p:nvSpPr>
          <p:cNvPr id="2" name="Title 1"/>
          <p:cNvSpPr>
            <a:spLocks noGrp="1"/>
          </p:cNvSpPr>
          <p:nvPr>
            <p:ph type="title"/>
          </p:nvPr>
        </p:nvSpPr>
        <p:spPr/>
        <p:txBody>
          <a:bodyPr/>
          <a:lstStyle/>
          <a:p>
            <a:r>
              <a:rPr lang="en-US" dirty="0" smtClean="0"/>
              <a:t>The End</a:t>
            </a:r>
            <a:endParaRPr lang="en-US" dirty="0"/>
          </a:p>
        </p:txBody>
      </p:sp>
      <p:pic>
        <p:nvPicPr>
          <p:cNvPr id="8" name="Picture 7" descr="sqlshare_header_logo.jpg"/>
          <p:cNvPicPr>
            <a:picLocks noChangeAspect="1"/>
          </p:cNvPicPr>
          <p:nvPr/>
        </p:nvPicPr>
        <p:blipFill>
          <a:blip r:embed="rId7" cstate="print"/>
          <a:stretch>
            <a:fillRect/>
          </a:stretch>
        </p:blipFill>
        <p:spPr>
          <a:xfrm>
            <a:off x="5029200" y="4191000"/>
            <a:ext cx="2952750" cy="828675"/>
          </a:xfrm>
          <a:prstGeom prst="rect">
            <a:avLst/>
          </a:prstGeom>
        </p:spPr>
      </p:pic>
      <p:sp>
        <p:nvSpPr>
          <p:cNvPr id="11" name="Rectangle 10"/>
          <p:cNvSpPr/>
          <p:nvPr/>
        </p:nvSpPr>
        <p:spPr>
          <a:xfrm>
            <a:off x="1167982" y="6258135"/>
            <a:ext cx="587375" cy="369887"/>
          </a:xfrm>
          <a:prstGeom prst="rect">
            <a:avLst/>
          </a:prstGeom>
        </p:spPr>
        <p:txBody>
          <a:bodyPr wrap="non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fontAlgn="auto">
              <a:spcBef>
                <a:spcPts val="0"/>
              </a:spcBef>
              <a:spcAft>
                <a:spcPts val="0"/>
              </a:spcAft>
              <a:defRPr/>
            </a:pPr>
            <a:r>
              <a:rPr lang="en-US" b="1" cap="all" dirty="0">
                <a:ln/>
                <a:solidFill>
                  <a:srgbClr val="FFFF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n-lt"/>
                <a:cs typeface="+mn-cs"/>
              </a:rPr>
              <a:t># 66</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2905125" y="1867694"/>
            <a:ext cx="3333750" cy="3990975"/>
          </a:xfrm>
        </p:spPr>
      </p:pic>
    </p:spTree>
    <p:extLst>
      <p:ext uri="{BB962C8B-B14F-4D97-AF65-F5344CB8AC3E}">
        <p14:creationId xmlns:p14="http://schemas.microsoft.com/office/powerpoint/2010/main" xmlns="" val="288054586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r>
              <a:rPr lang="en-US" dirty="0" smtClean="0">
                <a:solidFill>
                  <a:schemeClr val="bg1"/>
                </a:solidFill>
              </a:rPr>
              <a:t>Thank you and Feedback</a:t>
            </a:r>
          </a:p>
        </p:txBody>
      </p:sp>
      <p:sp>
        <p:nvSpPr>
          <p:cNvPr id="4099" name="Content Placeholder 2"/>
          <p:cNvSpPr>
            <a:spLocks noGrp="1"/>
          </p:cNvSpPr>
          <p:nvPr>
            <p:ph idx="1"/>
          </p:nvPr>
        </p:nvSpPr>
        <p:spPr>
          <a:xfrm>
            <a:off x="457200" y="1600201"/>
            <a:ext cx="8229600" cy="3429000"/>
          </a:xfrm>
        </p:spPr>
        <p:txBody>
          <a:bodyPr/>
          <a:lstStyle/>
          <a:p>
            <a:pPr eaLnBrk="1" hangingPunct="1"/>
            <a:r>
              <a:rPr lang="en-US" dirty="0" smtClean="0">
                <a:solidFill>
                  <a:schemeClr val="bg1"/>
                </a:solidFill>
              </a:rPr>
              <a:t>Thank you for attending The Modern Resume at SQL Saturday #66</a:t>
            </a:r>
          </a:p>
          <a:p>
            <a:pPr eaLnBrk="1" hangingPunct="1"/>
            <a:r>
              <a:rPr lang="en-US" dirty="0" smtClean="0">
                <a:solidFill>
                  <a:schemeClr val="bg1"/>
                </a:solidFill>
              </a:rPr>
              <a:t>Please make sure to fill out the session evaluation and place it in the box in the back of the room</a:t>
            </a:r>
          </a:p>
        </p:txBody>
      </p:sp>
      <p:pic>
        <p:nvPicPr>
          <p:cNvPr id="4100" name="Picture 3" descr="sqlsaturday1.jp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5943600"/>
            <a:ext cx="1524000"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angle 4"/>
          <p:cNvSpPr/>
          <p:nvPr/>
        </p:nvSpPr>
        <p:spPr>
          <a:xfrm>
            <a:off x="1066800" y="6488113"/>
            <a:ext cx="587375" cy="369887"/>
          </a:xfrm>
          <a:prstGeom prst="rect">
            <a:avLst/>
          </a:prstGeom>
        </p:spPr>
        <p:txBody>
          <a:bodyPr wrap="none">
            <a:spAutoFit/>
          </a:bodyPr>
          <a:lstStyle/>
          <a:p>
            <a:pPr algn="ctr" fontAlgn="auto">
              <a:spcBef>
                <a:spcPts val="0"/>
              </a:spcBef>
              <a:spcAft>
                <a:spcPts val="0"/>
              </a:spcAft>
              <a:defRPr/>
            </a:pPr>
            <a:r>
              <a:rPr lang="en-US" b="1" cap="all" dirty="0">
                <a:ln/>
                <a:solidFill>
                  <a:srgbClr val="FFFF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n-lt"/>
                <a:cs typeface="+mn-cs"/>
              </a:rPr>
              <a:t># 66</a:t>
            </a:r>
          </a:p>
        </p:txBody>
      </p:sp>
    </p:spTree>
    <p:extLst>
      <p:ext uri="{BB962C8B-B14F-4D97-AF65-F5344CB8AC3E}">
        <p14:creationId xmlns:p14="http://schemas.microsoft.com/office/powerpoint/2010/main" xmlns="" val="417492175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pic>
        <p:nvPicPr>
          <p:cNvPr id="2050" name="Picture 7" descr="BUBBLE.eps"/>
          <p:cNvPicPr>
            <a:picLocks noChangeAspect="1"/>
          </p:cNvPicPr>
          <p:nvPr/>
        </p:nvPicPr>
        <p:blipFill>
          <a:blip r:embed="rId2" cstate="print"/>
          <a:srcRect/>
          <a:stretch>
            <a:fillRect/>
          </a:stretch>
        </p:blipFill>
        <p:spPr bwMode="auto">
          <a:xfrm>
            <a:off x="2057400" y="1731963"/>
            <a:ext cx="5815013" cy="2819400"/>
          </a:xfrm>
          <a:prstGeom prst="rect">
            <a:avLst/>
          </a:prstGeom>
          <a:noFill/>
          <a:ln w="9525">
            <a:noFill/>
            <a:miter lim="800000"/>
            <a:headEnd/>
            <a:tailEnd/>
          </a:ln>
        </p:spPr>
      </p:pic>
      <p:sp>
        <p:nvSpPr>
          <p:cNvPr id="2051" name="TextBox 8"/>
          <p:cNvSpPr txBox="1">
            <a:spLocks noChangeArrowheads="1"/>
          </p:cNvSpPr>
          <p:nvPr/>
        </p:nvSpPr>
        <p:spPr bwMode="auto">
          <a:xfrm>
            <a:off x="2970213" y="1939925"/>
            <a:ext cx="4572000" cy="2308225"/>
          </a:xfrm>
          <a:prstGeom prst="rect">
            <a:avLst/>
          </a:prstGeom>
          <a:noFill/>
          <a:ln w="9525">
            <a:noFill/>
            <a:miter lim="800000"/>
            <a:headEnd/>
            <a:tailEnd/>
          </a:ln>
        </p:spPr>
        <p:txBody>
          <a:bodyPr>
            <a:spAutoFit/>
          </a:bodyPr>
          <a:lstStyle/>
          <a:p>
            <a:r>
              <a:rPr lang="en-US" sz="3600" b="1" dirty="0">
                <a:latin typeface="Arial Bold" pitchFamily="-112" charset="0"/>
                <a:cs typeface="Arial Bold" pitchFamily="-112" charset="0"/>
              </a:rPr>
              <a:t>"You can have an unlimited number of clustered indexes on a table."</a:t>
            </a:r>
            <a:r>
              <a:rPr lang="en-US" sz="3600" b="1" dirty="0">
                <a:solidFill>
                  <a:schemeClr val="bg1"/>
                </a:solidFill>
                <a:latin typeface="Arial Bold" pitchFamily="-112" charset="0"/>
                <a:cs typeface="Arial Bold" pitchFamily="-112" charset="0"/>
              </a:rPr>
              <a:t> </a:t>
            </a:r>
          </a:p>
        </p:txBody>
      </p:sp>
      <p:pic>
        <p:nvPicPr>
          <p:cNvPr id="2052" name="Picture 11" descr="RG-simpletools-onred.eps"/>
          <p:cNvPicPr>
            <a:picLocks noChangeAspect="1"/>
          </p:cNvPicPr>
          <p:nvPr/>
        </p:nvPicPr>
        <p:blipFill>
          <a:blip r:embed="rId3" cstate="print"/>
          <a:srcRect/>
          <a:stretch>
            <a:fillRect/>
          </a:stretch>
        </p:blipFill>
        <p:spPr bwMode="auto">
          <a:xfrm>
            <a:off x="6934200" y="5961063"/>
            <a:ext cx="1984375" cy="681037"/>
          </a:xfrm>
          <a:prstGeom prst="rect">
            <a:avLst/>
          </a:prstGeom>
          <a:noFill/>
          <a:ln w="9525">
            <a:noFill/>
            <a:miter lim="800000"/>
            <a:headEnd/>
            <a:tailEnd/>
          </a:ln>
        </p:spPr>
      </p:pic>
      <p:sp>
        <p:nvSpPr>
          <p:cNvPr id="2053" name="Title 1"/>
          <p:cNvSpPr txBox="1">
            <a:spLocks/>
          </p:cNvSpPr>
          <p:nvPr/>
        </p:nvSpPr>
        <p:spPr bwMode="auto">
          <a:xfrm>
            <a:off x="304800" y="96838"/>
            <a:ext cx="8499475" cy="1655762"/>
          </a:xfrm>
          <a:prstGeom prst="rect">
            <a:avLst/>
          </a:prstGeom>
          <a:noFill/>
          <a:ln w="9525">
            <a:noFill/>
            <a:miter lim="800000"/>
            <a:headEnd/>
            <a:tailEnd/>
          </a:ln>
        </p:spPr>
        <p:txBody>
          <a:bodyPr wrap="none" lIns="0" tIns="0" rIns="0" bIns="0"/>
          <a:lstStyle/>
          <a:p>
            <a:r>
              <a:rPr lang="en-US" sz="4600" b="1" dirty="0">
                <a:solidFill>
                  <a:schemeClr val="bg1"/>
                </a:solidFill>
                <a:latin typeface="Arial Bold" pitchFamily="-112" charset="0"/>
                <a:cs typeface="Arial Bold" pitchFamily="-112" charset="0"/>
              </a:rPr>
              <a:t>Brad </a:t>
            </a:r>
            <a:r>
              <a:rPr lang="en-US" sz="4600" b="1" dirty="0" err="1">
                <a:solidFill>
                  <a:schemeClr val="bg1"/>
                </a:solidFill>
                <a:latin typeface="Arial Bold" pitchFamily="-112" charset="0"/>
                <a:cs typeface="Arial Bold" pitchFamily="-112" charset="0"/>
              </a:rPr>
              <a:t>McGehee’s</a:t>
            </a:r>
            <a:r>
              <a:rPr lang="en-US" sz="4600" b="1" dirty="0">
                <a:solidFill>
                  <a:schemeClr val="bg1"/>
                </a:solidFill>
                <a:latin typeface="Arial Bold" pitchFamily="-112" charset="0"/>
                <a:cs typeface="Arial Bold" pitchFamily="-112" charset="0"/>
              </a:rPr>
              <a:t> </a:t>
            </a:r>
            <a:br>
              <a:rPr lang="en-US" sz="4600" b="1" dirty="0">
                <a:solidFill>
                  <a:schemeClr val="bg1"/>
                </a:solidFill>
                <a:latin typeface="Arial Bold" pitchFamily="-112" charset="0"/>
                <a:cs typeface="Arial Bold" pitchFamily="-112" charset="0"/>
              </a:rPr>
            </a:br>
            <a:r>
              <a:rPr lang="en-US" sz="3800" b="1" dirty="0">
                <a:solidFill>
                  <a:schemeClr val="bg1"/>
                </a:solidFill>
                <a:latin typeface="Arial Bold" pitchFamily="-112" charset="0"/>
                <a:cs typeface="Arial Bold" pitchFamily="-112" charset="0"/>
              </a:rPr>
              <a:t>SQL Server Stumpers</a:t>
            </a:r>
            <a:endParaRPr lang="en-US" sz="3800" dirty="0">
              <a:solidFill>
                <a:schemeClr val="bg1"/>
              </a:solidFill>
              <a:latin typeface="Arial Bold" pitchFamily="-112" charset="0"/>
              <a:cs typeface="Arial Bold" pitchFamily="-112" charset="0"/>
            </a:endParaRPr>
          </a:p>
        </p:txBody>
      </p:sp>
      <p:pic>
        <p:nvPicPr>
          <p:cNvPr id="2054" name="Picture 7" descr="BRAD_M1.png"/>
          <p:cNvPicPr>
            <a:picLocks noChangeAspect="1"/>
          </p:cNvPicPr>
          <p:nvPr/>
        </p:nvPicPr>
        <p:blipFill>
          <a:blip r:embed="rId4" cstate="print"/>
          <a:srcRect/>
          <a:stretch>
            <a:fillRect/>
          </a:stretch>
        </p:blipFill>
        <p:spPr bwMode="auto">
          <a:xfrm>
            <a:off x="-1601788" y="2312988"/>
            <a:ext cx="4572001" cy="4545012"/>
          </a:xfrm>
          <a:prstGeom prst="rect">
            <a:avLst/>
          </a:prstGeom>
          <a:noFill/>
          <a:ln w="9525">
            <a:noFill/>
            <a:miter lim="800000"/>
            <a:headEnd/>
            <a:tailEnd/>
          </a:ln>
        </p:spPr>
      </p:pic>
      <p:sp>
        <p:nvSpPr>
          <p:cNvPr id="2055" name="Title 1"/>
          <p:cNvSpPr txBox="1">
            <a:spLocks/>
          </p:cNvSpPr>
          <p:nvPr/>
        </p:nvSpPr>
        <p:spPr bwMode="auto">
          <a:xfrm>
            <a:off x="2743200" y="4800600"/>
            <a:ext cx="5129213" cy="685800"/>
          </a:xfrm>
          <a:prstGeom prst="rect">
            <a:avLst/>
          </a:prstGeom>
          <a:noFill/>
          <a:ln w="9525">
            <a:noFill/>
            <a:miter lim="800000"/>
            <a:headEnd/>
            <a:tailEnd/>
          </a:ln>
        </p:spPr>
        <p:txBody>
          <a:bodyPr wrap="none" lIns="0" tIns="0" rIns="0" bIns="0"/>
          <a:lstStyle/>
          <a:p>
            <a:pPr algn="ctr"/>
            <a:r>
              <a:rPr lang="en-US" sz="4400" b="1">
                <a:solidFill>
                  <a:schemeClr val="bg1"/>
                </a:solidFill>
                <a:latin typeface="Arial Bold" pitchFamily="-112" charset="0"/>
                <a:cs typeface="Arial Bold" pitchFamily="-112" charset="0"/>
              </a:rPr>
              <a:t>True or False?</a:t>
            </a:r>
            <a:endParaRPr lang="en-US" sz="4400">
              <a:solidFill>
                <a:schemeClr val="bg1"/>
              </a:solidFill>
              <a:latin typeface="Arial Bold" pitchFamily="-112" charset="0"/>
              <a:cs typeface="Arial Bold" pitchFamily="-112" charset="0"/>
            </a:endParaRPr>
          </a:p>
        </p:txBody>
      </p:sp>
    </p:spTree>
  </p:cSld>
  <p:clrMapOvr>
    <a:masterClrMapping/>
  </p:clrMapOvr>
  <p:transition advClick="0" advTm="10000"/>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pic>
        <p:nvPicPr>
          <p:cNvPr id="3074" name="Picture 7" descr="BUBBLE.eps"/>
          <p:cNvPicPr>
            <a:picLocks noChangeAspect="1"/>
          </p:cNvPicPr>
          <p:nvPr/>
        </p:nvPicPr>
        <p:blipFill>
          <a:blip r:embed="rId3" cstate="print"/>
          <a:srcRect/>
          <a:stretch>
            <a:fillRect/>
          </a:stretch>
        </p:blipFill>
        <p:spPr bwMode="auto">
          <a:xfrm>
            <a:off x="1677988" y="1828800"/>
            <a:ext cx="5500687" cy="2667000"/>
          </a:xfrm>
          <a:prstGeom prst="rect">
            <a:avLst/>
          </a:prstGeom>
          <a:noFill/>
          <a:ln w="9525">
            <a:noFill/>
            <a:miter lim="800000"/>
            <a:headEnd/>
            <a:tailEnd/>
          </a:ln>
        </p:spPr>
      </p:pic>
      <p:sp>
        <p:nvSpPr>
          <p:cNvPr id="3075" name="TextBox 8"/>
          <p:cNvSpPr txBox="1">
            <a:spLocks noChangeArrowheads="1"/>
          </p:cNvSpPr>
          <p:nvPr/>
        </p:nvSpPr>
        <p:spPr bwMode="auto">
          <a:xfrm>
            <a:off x="2438400" y="1905000"/>
            <a:ext cx="4419600" cy="2390775"/>
          </a:xfrm>
          <a:prstGeom prst="rect">
            <a:avLst/>
          </a:prstGeom>
          <a:noFill/>
          <a:ln w="9525">
            <a:noFill/>
            <a:miter lim="800000"/>
            <a:headEnd/>
            <a:tailEnd/>
          </a:ln>
        </p:spPr>
        <p:txBody>
          <a:bodyPr>
            <a:spAutoFit/>
          </a:bodyPr>
          <a:lstStyle/>
          <a:p>
            <a:pPr>
              <a:lnSpc>
                <a:spcPts val="3825"/>
              </a:lnSpc>
            </a:pPr>
            <a:r>
              <a:rPr lang="en-US" sz="2800" b="1">
                <a:latin typeface="Arial Bold" pitchFamily="-112" charset="0"/>
                <a:cs typeface="Arial Bold" pitchFamily="-112" charset="0"/>
              </a:rPr>
              <a:t>"</a:t>
            </a:r>
            <a:r>
              <a:rPr lang="en-US" sz="2600" b="1">
                <a:latin typeface="Arial Bold" pitchFamily="-112" charset="0"/>
                <a:cs typeface="Arial Bold" pitchFamily="-112" charset="0"/>
              </a:rPr>
              <a:t>SQL Compare can find differences between your source control scripts and a live database.</a:t>
            </a:r>
            <a:r>
              <a:rPr lang="en-US" sz="2800" b="1">
                <a:latin typeface="Arial Bold" pitchFamily="-112" charset="0"/>
                <a:cs typeface="Arial Bold" pitchFamily="-112" charset="0"/>
              </a:rPr>
              <a:t> "</a:t>
            </a:r>
            <a:endParaRPr lang="en-US" sz="2600" b="1">
              <a:latin typeface="Arial Bold" pitchFamily="-112" charset="0"/>
              <a:cs typeface="Arial Bold" pitchFamily="-112" charset="0"/>
            </a:endParaRPr>
          </a:p>
          <a:p>
            <a:pPr>
              <a:lnSpc>
                <a:spcPct val="150000"/>
              </a:lnSpc>
            </a:pPr>
            <a:r>
              <a:rPr lang="en-US" sz="1600" b="1">
                <a:solidFill>
                  <a:srgbClr val="CD0000"/>
                </a:solidFill>
                <a:latin typeface="Arial Bold" pitchFamily="-112" charset="0"/>
                <a:cs typeface="Arial Bold" pitchFamily="-112" charset="0"/>
              </a:rPr>
              <a:t>Elliot Matthew </a:t>
            </a:r>
            <a:r>
              <a:rPr lang="en-US" sz="1600">
                <a:latin typeface="Arial Bold" pitchFamily="-112" charset="0"/>
                <a:cs typeface="Arial Bold" pitchFamily="-112" charset="0"/>
              </a:rPr>
              <a:t>Red Gate Software</a:t>
            </a:r>
            <a:endParaRPr lang="en-US" sz="1600" b="1">
              <a:latin typeface="Arial Bold" pitchFamily="-112" charset="0"/>
              <a:cs typeface="Arial Bold" pitchFamily="-112" charset="0"/>
            </a:endParaRPr>
          </a:p>
        </p:txBody>
      </p:sp>
      <p:pic>
        <p:nvPicPr>
          <p:cNvPr id="3076" name="Picture 11" descr="RG-simpletools-onred.eps"/>
          <p:cNvPicPr>
            <a:picLocks noChangeAspect="1"/>
          </p:cNvPicPr>
          <p:nvPr/>
        </p:nvPicPr>
        <p:blipFill>
          <a:blip r:embed="rId4" cstate="print"/>
          <a:srcRect/>
          <a:stretch>
            <a:fillRect/>
          </a:stretch>
        </p:blipFill>
        <p:spPr bwMode="auto">
          <a:xfrm>
            <a:off x="6934200" y="5961063"/>
            <a:ext cx="1984375" cy="681037"/>
          </a:xfrm>
          <a:prstGeom prst="rect">
            <a:avLst/>
          </a:prstGeom>
          <a:noFill/>
          <a:ln w="9525">
            <a:noFill/>
            <a:miter lim="800000"/>
            <a:headEnd/>
            <a:tailEnd/>
          </a:ln>
        </p:spPr>
      </p:pic>
      <p:sp>
        <p:nvSpPr>
          <p:cNvPr id="3077" name="Title 1"/>
          <p:cNvSpPr txBox="1">
            <a:spLocks/>
          </p:cNvSpPr>
          <p:nvPr/>
        </p:nvSpPr>
        <p:spPr bwMode="auto">
          <a:xfrm>
            <a:off x="304800" y="228600"/>
            <a:ext cx="8499475" cy="817563"/>
          </a:xfrm>
          <a:prstGeom prst="rect">
            <a:avLst/>
          </a:prstGeom>
          <a:noFill/>
          <a:ln w="9525">
            <a:noFill/>
            <a:miter lim="800000"/>
            <a:headEnd/>
            <a:tailEnd/>
          </a:ln>
        </p:spPr>
        <p:txBody>
          <a:bodyPr wrap="none" lIns="0" tIns="0" rIns="0" bIns="0"/>
          <a:lstStyle/>
          <a:p>
            <a:r>
              <a:rPr lang="en-US" sz="5000" b="1">
                <a:solidFill>
                  <a:schemeClr val="bg1"/>
                </a:solidFill>
                <a:latin typeface="Arial Bold" pitchFamily="-112" charset="0"/>
                <a:cs typeface="Arial Bold" pitchFamily="-112" charset="0"/>
              </a:rPr>
              <a:t>Did you know?</a:t>
            </a:r>
            <a:r>
              <a:rPr lang="en-US" sz="4000" b="1">
                <a:solidFill>
                  <a:schemeClr val="bg1"/>
                </a:solidFill>
                <a:latin typeface="Arial Bold" pitchFamily="-112" charset="0"/>
                <a:cs typeface="Arial Bold" pitchFamily="-112" charset="0"/>
              </a:rPr>
              <a:t/>
            </a:r>
            <a:br>
              <a:rPr lang="en-US" sz="4000" b="1">
                <a:solidFill>
                  <a:schemeClr val="bg1"/>
                </a:solidFill>
                <a:latin typeface="Arial Bold" pitchFamily="-112" charset="0"/>
                <a:cs typeface="Arial Bold" pitchFamily="-112" charset="0"/>
              </a:rPr>
            </a:br>
            <a:endParaRPr lang="en-US" sz="2000">
              <a:solidFill>
                <a:schemeClr val="bg1"/>
              </a:solidFill>
              <a:latin typeface="Arial Bold" pitchFamily="-112" charset="0"/>
              <a:cs typeface="Arial Bold" pitchFamily="-112" charset="0"/>
            </a:endParaRPr>
          </a:p>
        </p:txBody>
      </p:sp>
      <p:pic>
        <p:nvPicPr>
          <p:cNvPr id="3078" name="Picture 13" descr="SQL CompareVX CMYK.eps"/>
          <p:cNvPicPr>
            <a:picLocks noChangeAspect="1"/>
          </p:cNvPicPr>
          <p:nvPr/>
        </p:nvPicPr>
        <p:blipFill>
          <a:blip r:embed="rId5" cstate="print"/>
          <a:srcRect/>
          <a:stretch>
            <a:fillRect/>
          </a:stretch>
        </p:blipFill>
        <p:spPr bwMode="auto">
          <a:xfrm>
            <a:off x="7010400" y="228600"/>
            <a:ext cx="1793875" cy="817563"/>
          </a:xfrm>
          <a:prstGeom prst="rect">
            <a:avLst/>
          </a:prstGeom>
          <a:noFill/>
          <a:ln w="9525">
            <a:noFill/>
            <a:miter lim="800000"/>
            <a:headEnd/>
            <a:tailEnd/>
          </a:ln>
        </p:spPr>
      </p:pic>
      <p:pic>
        <p:nvPicPr>
          <p:cNvPr id="3079" name="Picture 7" descr="ELLIOT_M1.eps"/>
          <p:cNvPicPr>
            <a:picLocks noChangeAspect="1"/>
          </p:cNvPicPr>
          <p:nvPr/>
        </p:nvPicPr>
        <p:blipFill>
          <a:blip r:embed="rId6" cstate="print"/>
          <a:srcRect/>
          <a:stretch>
            <a:fillRect/>
          </a:stretch>
        </p:blipFill>
        <p:spPr bwMode="auto">
          <a:xfrm>
            <a:off x="257175" y="3048000"/>
            <a:ext cx="1266825" cy="3594100"/>
          </a:xfrm>
          <a:prstGeom prst="rect">
            <a:avLst/>
          </a:prstGeom>
          <a:noFill/>
          <a:ln w="9525">
            <a:noFill/>
            <a:miter lim="800000"/>
            <a:headEnd/>
            <a:tailEnd/>
          </a:ln>
        </p:spPr>
      </p:pic>
    </p:spTree>
  </p:cSld>
  <p:clrMapOvr>
    <a:masterClrMapping/>
  </p:clrMapOvr>
  <p:transition advTm="10000"/>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pic>
        <p:nvPicPr>
          <p:cNvPr id="4098" name="Picture 7" descr="BUBBLE.eps"/>
          <p:cNvPicPr>
            <a:picLocks noChangeAspect="1"/>
          </p:cNvPicPr>
          <p:nvPr/>
        </p:nvPicPr>
        <p:blipFill>
          <a:blip r:embed="rId2" cstate="print"/>
          <a:srcRect/>
          <a:stretch>
            <a:fillRect/>
          </a:stretch>
        </p:blipFill>
        <p:spPr bwMode="auto">
          <a:xfrm>
            <a:off x="2057400" y="1731963"/>
            <a:ext cx="5815013" cy="2819400"/>
          </a:xfrm>
          <a:prstGeom prst="rect">
            <a:avLst/>
          </a:prstGeom>
          <a:noFill/>
          <a:ln w="9525">
            <a:noFill/>
            <a:miter lim="800000"/>
            <a:headEnd/>
            <a:tailEnd/>
          </a:ln>
        </p:spPr>
      </p:pic>
      <p:sp>
        <p:nvSpPr>
          <p:cNvPr id="4099" name="TextBox 8"/>
          <p:cNvSpPr txBox="1">
            <a:spLocks noChangeArrowheads="1"/>
          </p:cNvSpPr>
          <p:nvPr/>
        </p:nvSpPr>
        <p:spPr bwMode="auto">
          <a:xfrm>
            <a:off x="2970213" y="1939925"/>
            <a:ext cx="4572000" cy="2308225"/>
          </a:xfrm>
          <a:prstGeom prst="rect">
            <a:avLst/>
          </a:prstGeom>
          <a:noFill/>
          <a:ln w="9525">
            <a:noFill/>
            <a:miter lim="800000"/>
            <a:headEnd/>
            <a:tailEnd/>
          </a:ln>
        </p:spPr>
        <p:txBody>
          <a:bodyPr>
            <a:spAutoFit/>
          </a:bodyPr>
          <a:lstStyle/>
          <a:p>
            <a:r>
              <a:rPr lang="en-US" sz="3600" b="1">
                <a:latin typeface="Arial Bold" pitchFamily="-112" charset="0"/>
                <a:cs typeface="Arial Bold" pitchFamily="-112" charset="0"/>
              </a:rPr>
              <a:t>"You can have an unlimited number of clustered indexes on a table."</a:t>
            </a:r>
            <a:endParaRPr lang="en-US" sz="3600" b="1">
              <a:solidFill>
                <a:schemeClr val="bg1"/>
              </a:solidFill>
              <a:latin typeface="Arial Bold" pitchFamily="-112" charset="0"/>
              <a:cs typeface="Arial Bold" pitchFamily="-112" charset="0"/>
            </a:endParaRPr>
          </a:p>
        </p:txBody>
      </p:sp>
      <p:pic>
        <p:nvPicPr>
          <p:cNvPr id="4100" name="Picture 11" descr="RG-simpletools-onred.eps"/>
          <p:cNvPicPr>
            <a:picLocks noChangeAspect="1"/>
          </p:cNvPicPr>
          <p:nvPr/>
        </p:nvPicPr>
        <p:blipFill>
          <a:blip r:embed="rId3" cstate="print"/>
          <a:srcRect/>
          <a:stretch>
            <a:fillRect/>
          </a:stretch>
        </p:blipFill>
        <p:spPr bwMode="auto">
          <a:xfrm>
            <a:off x="6934200" y="5961063"/>
            <a:ext cx="1984375" cy="681037"/>
          </a:xfrm>
          <a:prstGeom prst="rect">
            <a:avLst/>
          </a:prstGeom>
          <a:noFill/>
          <a:ln w="9525">
            <a:noFill/>
            <a:miter lim="800000"/>
            <a:headEnd/>
            <a:tailEnd/>
          </a:ln>
        </p:spPr>
      </p:pic>
      <p:sp>
        <p:nvSpPr>
          <p:cNvPr id="4101" name="Title 1"/>
          <p:cNvSpPr txBox="1">
            <a:spLocks/>
          </p:cNvSpPr>
          <p:nvPr/>
        </p:nvSpPr>
        <p:spPr bwMode="auto">
          <a:xfrm>
            <a:off x="304800" y="96838"/>
            <a:ext cx="8499475" cy="1655762"/>
          </a:xfrm>
          <a:prstGeom prst="rect">
            <a:avLst/>
          </a:prstGeom>
          <a:noFill/>
          <a:ln w="9525">
            <a:noFill/>
            <a:miter lim="800000"/>
            <a:headEnd/>
            <a:tailEnd/>
          </a:ln>
        </p:spPr>
        <p:txBody>
          <a:bodyPr wrap="none" lIns="0" tIns="0" rIns="0" bIns="0"/>
          <a:lstStyle/>
          <a:p>
            <a:r>
              <a:rPr lang="en-US" sz="4600" b="1">
                <a:solidFill>
                  <a:schemeClr val="bg1"/>
                </a:solidFill>
                <a:latin typeface="Arial Bold" pitchFamily="-112" charset="0"/>
                <a:cs typeface="Arial Bold" pitchFamily="-112" charset="0"/>
              </a:rPr>
              <a:t>Brad McGehee’s </a:t>
            </a:r>
            <a:br>
              <a:rPr lang="en-US" sz="4600" b="1">
                <a:solidFill>
                  <a:schemeClr val="bg1"/>
                </a:solidFill>
                <a:latin typeface="Arial Bold" pitchFamily="-112" charset="0"/>
                <a:cs typeface="Arial Bold" pitchFamily="-112" charset="0"/>
              </a:rPr>
            </a:br>
            <a:r>
              <a:rPr lang="en-US" sz="3800" b="1">
                <a:solidFill>
                  <a:schemeClr val="bg1"/>
                </a:solidFill>
                <a:latin typeface="Arial Bold" pitchFamily="-112" charset="0"/>
                <a:cs typeface="Arial Bold" pitchFamily="-112" charset="0"/>
              </a:rPr>
              <a:t>SQL Server Stumpers</a:t>
            </a:r>
            <a:endParaRPr lang="en-US" sz="3800">
              <a:solidFill>
                <a:schemeClr val="bg1"/>
              </a:solidFill>
              <a:latin typeface="Arial Bold" pitchFamily="-112" charset="0"/>
              <a:cs typeface="Arial Bold" pitchFamily="-112" charset="0"/>
            </a:endParaRPr>
          </a:p>
        </p:txBody>
      </p:sp>
      <p:pic>
        <p:nvPicPr>
          <p:cNvPr id="4102" name="Picture 7" descr="BRAD_M1.png"/>
          <p:cNvPicPr>
            <a:picLocks noChangeAspect="1"/>
          </p:cNvPicPr>
          <p:nvPr/>
        </p:nvPicPr>
        <p:blipFill>
          <a:blip r:embed="rId4" cstate="print"/>
          <a:srcRect/>
          <a:stretch>
            <a:fillRect/>
          </a:stretch>
        </p:blipFill>
        <p:spPr bwMode="auto">
          <a:xfrm>
            <a:off x="-1601788" y="2312988"/>
            <a:ext cx="4572001" cy="4545012"/>
          </a:xfrm>
          <a:prstGeom prst="rect">
            <a:avLst/>
          </a:prstGeom>
          <a:noFill/>
          <a:ln w="9525">
            <a:noFill/>
            <a:miter lim="800000"/>
            <a:headEnd/>
            <a:tailEnd/>
          </a:ln>
        </p:spPr>
      </p:pic>
      <p:sp>
        <p:nvSpPr>
          <p:cNvPr id="4103" name="Title 1"/>
          <p:cNvSpPr txBox="1">
            <a:spLocks/>
          </p:cNvSpPr>
          <p:nvPr/>
        </p:nvSpPr>
        <p:spPr bwMode="auto">
          <a:xfrm>
            <a:off x="2743200" y="4800600"/>
            <a:ext cx="5129213" cy="685800"/>
          </a:xfrm>
          <a:prstGeom prst="rect">
            <a:avLst/>
          </a:prstGeom>
          <a:noFill/>
          <a:ln w="9525">
            <a:noFill/>
            <a:miter lim="800000"/>
            <a:headEnd/>
            <a:tailEnd/>
          </a:ln>
        </p:spPr>
        <p:txBody>
          <a:bodyPr wrap="none" lIns="0" tIns="0" rIns="0" bIns="0"/>
          <a:lstStyle/>
          <a:p>
            <a:pPr algn="ctr"/>
            <a:r>
              <a:rPr lang="en-US" sz="4400" b="1">
                <a:solidFill>
                  <a:schemeClr val="bg1"/>
                </a:solidFill>
                <a:latin typeface="Arial Bold" pitchFamily="-112" charset="0"/>
                <a:cs typeface="Arial Bold" pitchFamily="-112" charset="0"/>
              </a:rPr>
              <a:t>False!</a:t>
            </a:r>
            <a:endParaRPr lang="en-US" sz="4400">
              <a:solidFill>
                <a:schemeClr val="bg1"/>
              </a:solidFill>
              <a:latin typeface="Arial Bold" pitchFamily="-112" charset="0"/>
              <a:cs typeface="Arial Bold" pitchFamily="-112" charset="0"/>
            </a:endParaRPr>
          </a:p>
        </p:txBody>
      </p:sp>
    </p:spTree>
  </p:cSld>
  <p:clrMapOvr>
    <a:masterClrMapping/>
  </p:clrMapOvr>
  <p:transition advTm="10000"/>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10" name="Rounded Rectangle 9"/>
          <p:cNvSpPr/>
          <p:nvPr/>
        </p:nvSpPr>
        <p:spPr>
          <a:xfrm>
            <a:off x="7086600" y="5715000"/>
            <a:ext cx="1828800" cy="914400"/>
          </a:xfrm>
          <a:prstGeom prst="roundRect">
            <a:avLst>
              <a:gd name="adj" fmla="val 11806"/>
            </a:avLst>
          </a:prstGeom>
          <a:solidFill>
            <a:srgbClr val="CD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pitchFamily="-112" charset="-128"/>
            </a:endParaRPr>
          </a:p>
        </p:txBody>
      </p:sp>
      <p:pic>
        <p:nvPicPr>
          <p:cNvPr id="5123" name="Picture 7" descr="BUBBLE.eps"/>
          <p:cNvPicPr>
            <a:picLocks noChangeAspect="1"/>
          </p:cNvPicPr>
          <p:nvPr/>
        </p:nvPicPr>
        <p:blipFill>
          <a:blip r:embed="rId2" cstate="print"/>
          <a:srcRect/>
          <a:stretch>
            <a:fillRect/>
          </a:stretch>
        </p:blipFill>
        <p:spPr bwMode="auto">
          <a:xfrm>
            <a:off x="2057400" y="2106613"/>
            <a:ext cx="5815013" cy="2819400"/>
          </a:xfrm>
          <a:prstGeom prst="rect">
            <a:avLst/>
          </a:prstGeom>
          <a:noFill/>
          <a:ln w="9525">
            <a:noFill/>
            <a:miter lim="800000"/>
            <a:headEnd/>
            <a:tailEnd/>
          </a:ln>
        </p:spPr>
      </p:pic>
      <p:sp>
        <p:nvSpPr>
          <p:cNvPr id="5124" name="TextBox 8"/>
          <p:cNvSpPr txBox="1">
            <a:spLocks noChangeArrowheads="1"/>
          </p:cNvSpPr>
          <p:nvPr/>
        </p:nvSpPr>
        <p:spPr bwMode="auto">
          <a:xfrm>
            <a:off x="2970213" y="2314575"/>
            <a:ext cx="4572000" cy="2986088"/>
          </a:xfrm>
          <a:prstGeom prst="rect">
            <a:avLst/>
          </a:prstGeom>
          <a:noFill/>
          <a:ln w="9525">
            <a:noFill/>
            <a:miter lim="800000"/>
            <a:headEnd/>
            <a:tailEnd/>
          </a:ln>
        </p:spPr>
        <p:txBody>
          <a:bodyPr>
            <a:spAutoFit/>
          </a:bodyPr>
          <a:lstStyle/>
          <a:p>
            <a:r>
              <a:rPr lang="en-US" sz="2000" b="1">
                <a:latin typeface="Arial Bold" pitchFamily="-112" charset="0"/>
                <a:cs typeface="Arial Bold" pitchFamily="-112" charset="0"/>
              </a:rPr>
              <a:t>"The awards will give an exceptional DBA some much-deserved recognition and help to increase the awareness of the importance of the DBA role among the IT community."</a:t>
            </a:r>
          </a:p>
          <a:p>
            <a:r>
              <a:rPr lang="en-US" sz="1600" b="1">
                <a:solidFill>
                  <a:srgbClr val="CD0000"/>
                </a:solidFill>
                <a:latin typeface="Arial Bold" pitchFamily="-112" charset="0"/>
                <a:cs typeface="Arial Bold" pitchFamily="-112" charset="0"/>
              </a:rPr>
              <a:t>Brad McGehee </a:t>
            </a:r>
            <a:r>
              <a:rPr lang="en-US" sz="1600">
                <a:latin typeface="Arial Bold" pitchFamily="-112" charset="0"/>
                <a:cs typeface="Arial Bold" pitchFamily="-112" charset="0"/>
              </a:rPr>
              <a:t>Exceptional DBA Awards Judge</a:t>
            </a:r>
            <a:endParaRPr lang="en-US" sz="1600" b="1">
              <a:latin typeface="Arial Bold" pitchFamily="-112" charset="0"/>
              <a:cs typeface="Arial Bold" pitchFamily="-112" charset="0"/>
            </a:endParaRPr>
          </a:p>
          <a:p>
            <a:endParaRPr lang="en-US" sz="3600" b="1">
              <a:solidFill>
                <a:schemeClr val="bg1"/>
              </a:solidFill>
              <a:latin typeface="Arial Bold" pitchFamily="-112" charset="0"/>
              <a:cs typeface="Arial Bold" pitchFamily="-112" charset="0"/>
            </a:endParaRPr>
          </a:p>
        </p:txBody>
      </p:sp>
      <p:pic>
        <p:nvPicPr>
          <p:cNvPr id="5125" name="Picture 11" descr="RG-simpletools-onred.eps"/>
          <p:cNvPicPr>
            <a:picLocks noChangeAspect="1"/>
          </p:cNvPicPr>
          <p:nvPr/>
        </p:nvPicPr>
        <p:blipFill>
          <a:blip r:embed="rId3" cstate="print"/>
          <a:srcRect/>
          <a:stretch>
            <a:fillRect/>
          </a:stretch>
        </p:blipFill>
        <p:spPr bwMode="auto">
          <a:xfrm>
            <a:off x="7239000" y="6002338"/>
            <a:ext cx="1603375" cy="550862"/>
          </a:xfrm>
          <a:prstGeom prst="rect">
            <a:avLst/>
          </a:prstGeom>
          <a:noFill/>
          <a:ln w="9525">
            <a:noFill/>
            <a:miter lim="800000"/>
            <a:headEnd/>
            <a:tailEnd/>
          </a:ln>
        </p:spPr>
      </p:pic>
      <p:sp>
        <p:nvSpPr>
          <p:cNvPr id="5126" name="Title 1"/>
          <p:cNvSpPr txBox="1">
            <a:spLocks/>
          </p:cNvSpPr>
          <p:nvPr/>
        </p:nvSpPr>
        <p:spPr bwMode="auto">
          <a:xfrm>
            <a:off x="3429000" y="228600"/>
            <a:ext cx="5638800" cy="1143000"/>
          </a:xfrm>
          <a:prstGeom prst="rect">
            <a:avLst/>
          </a:prstGeom>
          <a:noFill/>
          <a:ln w="9525">
            <a:noFill/>
            <a:miter lim="800000"/>
            <a:headEnd/>
            <a:tailEnd/>
          </a:ln>
        </p:spPr>
        <p:txBody>
          <a:bodyPr wrap="none" lIns="0" tIns="0" rIns="0" bIns="0"/>
          <a:lstStyle/>
          <a:p>
            <a:pPr>
              <a:lnSpc>
                <a:spcPts val="3800"/>
              </a:lnSpc>
            </a:pPr>
            <a:r>
              <a:rPr lang="en-US" sz="4000" b="1">
                <a:solidFill>
                  <a:srgbClr val="FFFFFF"/>
                </a:solidFill>
                <a:latin typeface="Arial Bold" pitchFamily="-112" charset="0"/>
                <a:cs typeface="Arial Bold" pitchFamily="-112" charset="0"/>
              </a:rPr>
              <a:t>The Exceptional DBA </a:t>
            </a:r>
            <a:br>
              <a:rPr lang="en-US" sz="4000" b="1">
                <a:solidFill>
                  <a:srgbClr val="FFFFFF"/>
                </a:solidFill>
                <a:latin typeface="Arial Bold" pitchFamily="-112" charset="0"/>
                <a:cs typeface="Arial Bold" pitchFamily="-112" charset="0"/>
              </a:rPr>
            </a:br>
            <a:r>
              <a:rPr lang="en-US" sz="4000" b="1">
                <a:solidFill>
                  <a:srgbClr val="FFFFFF"/>
                </a:solidFill>
                <a:latin typeface="Arial Bold" pitchFamily="-112" charset="0"/>
                <a:cs typeface="Arial Bold" pitchFamily="-112" charset="0"/>
              </a:rPr>
              <a:t>Awards</a:t>
            </a:r>
          </a:p>
        </p:txBody>
      </p:sp>
      <p:sp>
        <p:nvSpPr>
          <p:cNvPr id="5127" name="Title 1"/>
          <p:cNvSpPr txBox="1">
            <a:spLocks/>
          </p:cNvSpPr>
          <p:nvPr/>
        </p:nvSpPr>
        <p:spPr bwMode="auto">
          <a:xfrm>
            <a:off x="7235825" y="5773738"/>
            <a:ext cx="1603375" cy="228600"/>
          </a:xfrm>
          <a:prstGeom prst="rect">
            <a:avLst/>
          </a:prstGeom>
          <a:noFill/>
          <a:ln w="9525">
            <a:noFill/>
            <a:miter lim="800000"/>
            <a:headEnd/>
            <a:tailEnd/>
          </a:ln>
        </p:spPr>
        <p:txBody>
          <a:bodyPr wrap="none" lIns="0" tIns="0" rIns="0" bIns="0"/>
          <a:lstStyle/>
          <a:p>
            <a:r>
              <a:rPr lang="en-US" sz="1200">
                <a:solidFill>
                  <a:srgbClr val="FFFFFF"/>
                </a:solidFill>
                <a:latin typeface="Arial Bold" pitchFamily="-112" charset="0"/>
                <a:cs typeface="Arial Bold" pitchFamily="-112" charset="0"/>
              </a:rPr>
              <a:t>SPONSORED BY</a:t>
            </a:r>
          </a:p>
        </p:txBody>
      </p:sp>
      <p:pic>
        <p:nvPicPr>
          <p:cNvPr id="5128" name="Picture 10" descr="SSC Logo on Blue.ai"/>
          <p:cNvPicPr>
            <a:picLocks noChangeAspect="1"/>
          </p:cNvPicPr>
          <p:nvPr/>
        </p:nvPicPr>
        <p:blipFill>
          <a:blip r:embed="rId4" cstate="print"/>
          <a:srcRect/>
          <a:stretch>
            <a:fillRect/>
          </a:stretch>
        </p:blipFill>
        <p:spPr bwMode="auto">
          <a:xfrm>
            <a:off x="-381000" y="-590550"/>
            <a:ext cx="3962400" cy="2800350"/>
          </a:xfrm>
          <a:prstGeom prst="rect">
            <a:avLst/>
          </a:prstGeom>
          <a:noFill/>
          <a:ln w="9525">
            <a:noFill/>
            <a:miter lim="800000"/>
            <a:headEnd/>
            <a:tailEnd/>
          </a:ln>
        </p:spPr>
      </p:pic>
      <p:pic>
        <p:nvPicPr>
          <p:cNvPr id="9" name="Picture 7" descr="BRAD_M1.png"/>
          <p:cNvPicPr>
            <a:picLocks noChangeAspect="1"/>
          </p:cNvPicPr>
          <p:nvPr/>
        </p:nvPicPr>
        <p:blipFill>
          <a:blip r:embed="rId5" cstate="print"/>
          <a:srcRect/>
          <a:stretch>
            <a:fillRect/>
          </a:stretch>
        </p:blipFill>
        <p:spPr bwMode="auto">
          <a:xfrm>
            <a:off x="-1601788" y="2312988"/>
            <a:ext cx="4572001" cy="4545012"/>
          </a:xfrm>
          <a:prstGeom prst="rect">
            <a:avLst/>
          </a:prstGeom>
          <a:noFill/>
          <a:ln w="9525">
            <a:noFill/>
            <a:miter lim="800000"/>
            <a:headEnd/>
            <a:tailEnd/>
          </a:ln>
        </p:spPr>
      </p:pic>
    </p:spTree>
  </p:cSld>
  <p:clrMapOvr>
    <a:masterClrMapping/>
  </p:clrMapOvr>
  <p:transition advTm="10000"/>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pic>
        <p:nvPicPr>
          <p:cNvPr id="6146" name="Picture 7" descr="BUBBLE.eps"/>
          <p:cNvPicPr>
            <a:picLocks noChangeAspect="1"/>
          </p:cNvPicPr>
          <p:nvPr/>
        </p:nvPicPr>
        <p:blipFill>
          <a:blip r:embed="rId2" cstate="print"/>
          <a:srcRect/>
          <a:stretch>
            <a:fillRect/>
          </a:stretch>
        </p:blipFill>
        <p:spPr bwMode="auto">
          <a:xfrm>
            <a:off x="2057400" y="1731963"/>
            <a:ext cx="5815013" cy="2819400"/>
          </a:xfrm>
          <a:prstGeom prst="rect">
            <a:avLst/>
          </a:prstGeom>
          <a:noFill/>
          <a:ln w="9525">
            <a:noFill/>
            <a:miter lim="800000"/>
            <a:headEnd/>
            <a:tailEnd/>
          </a:ln>
        </p:spPr>
      </p:pic>
      <p:sp>
        <p:nvSpPr>
          <p:cNvPr id="6147" name="TextBox 8"/>
          <p:cNvSpPr txBox="1">
            <a:spLocks noChangeArrowheads="1"/>
          </p:cNvSpPr>
          <p:nvPr/>
        </p:nvSpPr>
        <p:spPr bwMode="auto">
          <a:xfrm>
            <a:off x="2970213" y="2020888"/>
            <a:ext cx="4572000" cy="2246312"/>
          </a:xfrm>
          <a:prstGeom prst="rect">
            <a:avLst/>
          </a:prstGeom>
          <a:noFill/>
          <a:ln w="9525">
            <a:noFill/>
            <a:miter lim="800000"/>
            <a:headEnd/>
            <a:tailEnd/>
          </a:ln>
        </p:spPr>
        <p:txBody>
          <a:bodyPr>
            <a:spAutoFit/>
          </a:bodyPr>
          <a:lstStyle/>
          <a:p>
            <a:r>
              <a:rPr lang="en-US" sz="2800" b="1">
                <a:latin typeface="Arial Bold" pitchFamily="-112" charset="0"/>
                <a:cs typeface="Arial Bold" pitchFamily="-112" charset="0"/>
              </a:rPr>
              <a:t>"If the SQL Server Browser Service is not running, you cannot connect to a named instance by name."</a:t>
            </a:r>
            <a:endParaRPr lang="en-US" sz="2800" b="1">
              <a:solidFill>
                <a:schemeClr val="bg1"/>
              </a:solidFill>
              <a:latin typeface="Arial Bold" pitchFamily="-112" charset="0"/>
              <a:cs typeface="Arial Bold" pitchFamily="-112" charset="0"/>
            </a:endParaRPr>
          </a:p>
        </p:txBody>
      </p:sp>
      <p:pic>
        <p:nvPicPr>
          <p:cNvPr id="6148" name="Picture 11" descr="RG-simpletools-onred.eps"/>
          <p:cNvPicPr>
            <a:picLocks noChangeAspect="1"/>
          </p:cNvPicPr>
          <p:nvPr/>
        </p:nvPicPr>
        <p:blipFill>
          <a:blip r:embed="rId3" cstate="print"/>
          <a:srcRect/>
          <a:stretch>
            <a:fillRect/>
          </a:stretch>
        </p:blipFill>
        <p:spPr bwMode="auto">
          <a:xfrm>
            <a:off x="6934200" y="5961063"/>
            <a:ext cx="1984375" cy="681037"/>
          </a:xfrm>
          <a:prstGeom prst="rect">
            <a:avLst/>
          </a:prstGeom>
          <a:noFill/>
          <a:ln w="9525">
            <a:noFill/>
            <a:miter lim="800000"/>
            <a:headEnd/>
            <a:tailEnd/>
          </a:ln>
        </p:spPr>
      </p:pic>
      <p:sp>
        <p:nvSpPr>
          <p:cNvPr id="6149" name="Title 1"/>
          <p:cNvSpPr txBox="1">
            <a:spLocks/>
          </p:cNvSpPr>
          <p:nvPr/>
        </p:nvSpPr>
        <p:spPr bwMode="auto">
          <a:xfrm>
            <a:off x="304800" y="96838"/>
            <a:ext cx="8499475" cy="1655762"/>
          </a:xfrm>
          <a:prstGeom prst="rect">
            <a:avLst/>
          </a:prstGeom>
          <a:noFill/>
          <a:ln w="9525">
            <a:noFill/>
            <a:miter lim="800000"/>
            <a:headEnd/>
            <a:tailEnd/>
          </a:ln>
        </p:spPr>
        <p:txBody>
          <a:bodyPr wrap="none" lIns="0" tIns="0" rIns="0" bIns="0"/>
          <a:lstStyle/>
          <a:p>
            <a:r>
              <a:rPr lang="en-US" sz="4600" b="1">
                <a:solidFill>
                  <a:schemeClr val="bg1"/>
                </a:solidFill>
                <a:latin typeface="Arial Bold" pitchFamily="-112" charset="0"/>
                <a:cs typeface="Arial Bold" pitchFamily="-112" charset="0"/>
              </a:rPr>
              <a:t>Brad McGehee’s </a:t>
            </a:r>
            <a:br>
              <a:rPr lang="en-US" sz="4600" b="1">
                <a:solidFill>
                  <a:schemeClr val="bg1"/>
                </a:solidFill>
                <a:latin typeface="Arial Bold" pitchFamily="-112" charset="0"/>
                <a:cs typeface="Arial Bold" pitchFamily="-112" charset="0"/>
              </a:rPr>
            </a:br>
            <a:r>
              <a:rPr lang="en-US" sz="3800" b="1">
                <a:solidFill>
                  <a:schemeClr val="bg1"/>
                </a:solidFill>
                <a:latin typeface="Arial Bold" pitchFamily="-112" charset="0"/>
                <a:cs typeface="Arial Bold" pitchFamily="-112" charset="0"/>
              </a:rPr>
              <a:t>SQL Server Stumpers</a:t>
            </a:r>
            <a:endParaRPr lang="en-US" sz="3800">
              <a:solidFill>
                <a:schemeClr val="bg1"/>
              </a:solidFill>
              <a:latin typeface="Arial Bold" pitchFamily="-112" charset="0"/>
              <a:cs typeface="Arial Bold" pitchFamily="-112" charset="0"/>
            </a:endParaRPr>
          </a:p>
        </p:txBody>
      </p:sp>
      <p:pic>
        <p:nvPicPr>
          <p:cNvPr id="6150" name="Picture 7" descr="BRAD_M1.png"/>
          <p:cNvPicPr>
            <a:picLocks noChangeAspect="1"/>
          </p:cNvPicPr>
          <p:nvPr/>
        </p:nvPicPr>
        <p:blipFill>
          <a:blip r:embed="rId4" cstate="print"/>
          <a:srcRect/>
          <a:stretch>
            <a:fillRect/>
          </a:stretch>
        </p:blipFill>
        <p:spPr bwMode="auto">
          <a:xfrm>
            <a:off x="-1601788" y="2312988"/>
            <a:ext cx="4572001" cy="4545012"/>
          </a:xfrm>
          <a:prstGeom prst="rect">
            <a:avLst/>
          </a:prstGeom>
          <a:noFill/>
          <a:ln w="9525">
            <a:noFill/>
            <a:miter lim="800000"/>
            <a:headEnd/>
            <a:tailEnd/>
          </a:ln>
        </p:spPr>
      </p:pic>
      <p:sp>
        <p:nvSpPr>
          <p:cNvPr id="6151" name="Title 1"/>
          <p:cNvSpPr txBox="1">
            <a:spLocks/>
          </p:cNvSpPr>
          <p:nvPr/>
        </p:nvSpPr>
        <p:spPr bwMode="auto">
          <a:xfrm>
            <a:off x="2743200" y="4800600"/>
            <a:ext cx="5129213" cy="685800"/>
          </a:xfrm>
          <a:prstGeom prst="rect">
            <a:avLst/>
          </a:prstGeom>
          <a:noFill/>
          <a:ln w="9525">
            <a:noFill/>
            <a:miter lim="800000"/>
            <a:headEnd/>
            <a:tailEnd/>
          </a:ln>
        </p:spPr>
        <p:txBody>
          <a:bodyPr wrap="none" lIns="0" tIns="0" rIns="0" bIns="0"/>
          <a:lstStyle/>
          <a:p>
            <a:pPr algn="ctr"/>
            <a:r>
              <a:rPr lang="en-US" sz="4400" b="1">
                <a:solidFill>
                  <a:schemeClr val="bg1"/>
                </a:solidFill>
                <a:latin typeface="Arial Bold" pitchFamily="-112" charset="0"/>
                <a:cs typeface="Arial Bold" pitchFamily="-112" charset="0"/>
              </a:rPr>
              <a:t>True or False?</a:t>
            </a:r>
            <a:endParaRPr lang="en-US" sz="4400">
              <a:solidFill>
                <a:schemeClr val="bg1"/>
              </a:solidFill>
              <a:latin typeface="Arial Bold" pitchFamily="-112" charset="0"/>
              <a:cs typeface="Arial Bold" pitchFamily="-112" charset="0"/>
            </a:endParaRPr>
          </a:p>
        </p:txBody>
      </p:sp>
    </p:spTree>
  </p:cSld>
  <p:clrMapOvr>
    <a:masterClrMapping/>
  </p:clrMapOvr>
  <p:transition advTm="10000"/>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7170" name="Title 1"/>
          <p:cNvSpPr>
            <a:spLocks noGrp="1"/>
          </p:cNvSpPr>
          <p:nvPr>
            <p:ph type="ctrTitle"/>
          </p:nvPr>
        </p:nvSpPr>
        <p:spPr>
          <a:xfrm>
            <a:off x="304800" y="228600"/>
            <a:ext cx="8499475" cy="817563"/>
          </a:xfrm>
        </p:spPr>
        <p:txBody>
          <a:bodyPr wrap="none" lIns="0" tIns="0" rIns="0" bIns="0" anchor="t">
            <a:normAutofit fontScale="90000"/>
          </a:bodyPr>
          <a:lstStyle/>
          <a:p>
            <a:pPr algn="l" eaLnBrk="1" hangingPunct="1"/>
            <a:r>
              <a:rPr lang="en-US" sz="5000" b="1" smtClean="0">
                <a:solidFill>
                  <a:schemeClr val="bg1"/>
                </a:solidFill>
                <a:latin typeface="Arial Bold" pitchFamily="-112" charset="0"/>
                <a:cs typeface="Arial Bold" pitchFamily="-112" charset="0"/>
              </a:rPr>
              <a:t>Did you know?</a:t>
            </a:r>
            <a:r>
              <a:rPr lang="en-US" sz="4000" b="1" smtClean="0">
                <a:solidFill>
                  <a:schemeClr val="bg1"/>
                </a:solidFill>
                <a:latin typeface="Arial Bold" pitchFamily="-112" charset="0"/>
                <a:cs typeface="Arial Bold" pitchFamily="-112" charset="0"/>
              </a:rPr>
              <a:t/>
            </a:r>
            <a:br>
              <a:rPr lang="en-US" sz="4000" b="1" smtClean="0">
                <a:solidFill>
                  <a:schemeClr val="bg1"/>
                </a:solidFill>
                <a:latin typeface="Arial Bold" pitchFamily="-112" charset="0"/>
                <a:cs typeface="Arial Bold" pitchFamily="-112" charset="0"/>
              </a:rPr>
            </a:br>
            <a:endParaRPr lang="en-US" sz="2000" smtClean="0">
              <a:solidFill>
                <a:schemeClr val="bg1"/>
              </a:solidFill>
              <a:latin typeface="Arial Bold" pitchFamily="-112" charset="0"/>
              <a:cs typeface="Arial Bold" pitchFamily="-112" charset="0"/>
            </a:endParaRPr>
          </a:p>
        </p:txBody>
      </p:sp>
      <p:pic>
        <p:nvPicPr>
          <p:cNvPr id="7171" name="Picture 7" descr="BUBBLE.eps"/>
          <p:cNvPicPr>
            <a:picLocks noChangeAspect="1"/>
          </p:cNvPicPr>
          <p:nvPr/>
        </p:nvPicPr>
        <p:blipFill>
          <a:blip r:embed="rId2" cstate="print"/>
          <a:srcRect/>
          <a:stretch>
            <a:fillRect/>
          </a:stretch>
        </p:blipFill>
        <p:spPr bwMode="auto">
          <a:xfrm>
            <a:off x="1677988" y="1828800"/>
            <a:ext cx="5500687" cy="2667000"/>
          </a:xfrm>
          <a:prstGeom prst="rect">
            <a:avLst/>
          </a:prstGeom>
          <a:noFill/>
          <a:ln w="9525">
            <a:noFill/>
            <a:miter lim="800000"/>
            <a:headEnd/>
            <a:tailEnd/>
          </a:ln>
        </p:spPr>
      </p:pic>
      <p:sp>
        <p:nvSpPr>
          <p:cNvPr id="7172" name="TextBox 8"/>
          <p:cNvSpPr txBox="1">
            <a:spLocks noChangeArrowheads="1"/>
          </p:cNvSpPr>
          <p:nvPr/>
        </p:nvSpPr>
        <p:spPr bwMode="auto">
          <a:xfrm>
            <a:off x="2438400" y="1981200"/>
            <a:ext cx="4648200" cy="2300288"/>
          </a:xfrm>
          <a:prstGeom prst="rect">
            <a:avLst/>
          </a:prstGeom>
          <a:noFill/>
          <a:ln w="9525">
            <a:noFill/>
            <a:miter lim="800000"/>
            <a:headEnd/>
            <a:tailEnd/>
          </a:ln>
        </p:spPr>
        <p:txBody>
          <a:bodyPr>
            <a:spAutoFit/>
          </a:bodyPr>
          <a:lstStyle/>
          <a:p>
            <a:pPr>
              <a:lnSpc>
                <a:spcPts val="2900"/>
              </a:lnSpc>
            </a:pPr>
            <a:r>
              <a:rPr lang="en-US" sz="2000" b="1">
                <a:latin typeface="Arial Bold" pitchFamily="-112" charset="0"/>
                <a:cs typeface="Arial Bold" pitchFamily="-112" charset="0"/>
              </a:rPr>
              <a:t>"Network resilience in SQL Backup Pro lets you create robust and resilient backups by resuming backup operations that have been interrupted by network outages."</a:t>
            </a:r>
            <a:endParaRPr lang="en-US" sz="2000">
              <a:solidFill>
                <a:schemeClr val="bg1"/>
              </a:solidFill>
              <a:latin typeface="Arial Bold" pitchFamily="-112" charset="0"/>
              <a:cs typeface="Arial Bold" pitchFamily="-112" charset="0"/>
            </a:endParaRPr>
          </a:p>
          <a:p>
            <a:pPr>
              <a:lnSpc>
                <a:spcPct val="150000"/>
              </a:lnSpc>
            </a:pPr>
            <a:r>
              <a:rPr lang="en-US" sz="1600" b="1">
                <a:solidFill>
                  <a:srgbClr val="CD0000"/>
                </a:solidFill>
                <a:latin typeface="Arial Bold" pitchFamily="-112" charset="0"/>
                <a:cs typeface="Arial Bold" pitchFamily="-112" charset="0"/>
              </a:rPr>
              <a:t>Nigel Morse </a:t>
            </a:r>
            <a:r>
              <a:rPr lang="en-US" sz="1600">
                <a:latin typeface="Arial Bold" pitchFamily="-112" charset="0"/>
                <a:cs typeface="Arial Bold" pitchFamily="-112" charset="0"/>
              </a:rPr>
              <a:t>Red Gate Software</a:t>
            </a:r>
            <a:endParaRPr lang="en-US" sz="1600" b="1">
              <a:latin typeface="Arial Bold" pitchFamily="-112" charset="0"/>
              <a:cs typeface="Arial Bold" pitchFamily="-112" charset="0"/>
            </a:endParaRPr>
          </a:p>
        </p:txBody>
      </p:sp>
      <p:pic>
        <p:nvPicPr>
          <p:cNvPr id="7173" name="Picture 11" descr="RG-simpletools-onred.eps"/>
          <p:cNvPicPr>
            <a:picLocks noChangeAspect="1"/>
          </p:cNvPicPr>
          <p:nvPr/>
        </p:nvPicPr>
        <p:blipFill>
          <a:blip r:embed="rId3" cstate="print"/>
          <a:srcRect/>
          <a:stretch>
            <a:fillRect/>
          </a:stretch>
        </p:blipFill>
        <p:spPr bwMode="auto">
          <a:xfrm>
            <a:off x="6934200" y="5961063"/>
            <a:ext cx="1984375" cy="681037"/>
          </a:xfrm>
          <a:prstGeom prst="rect">
            <a:avLst/>
          </a:prstGeom>
          <a:noFill/>
          <a:ln w="9525">
            <a:noFill/>
            <a:miter lim="800000"/>
            <a:headEnd/>
            <a:tailEnd/>
          </a:ln>
        </p:spPr>
      </p:pic>
      <p:pic>
        <p:nvPicPr>
          <p:cNvPr id="7174" name="Picture 10" descr="SQL BackUp RGB.eps"/>
          <p:cNvPicPr>
            <a:picLocks noChangeAspect="1"/>
          </p:cNvPicPr>
          <p:nvPr/>
        </p:nvPicPr>
        <p:blipFill>
          <a:blip r:embed="rId4" cstate="print"/>
          <a:srcRect/>
          <a:stretch>
            <a:fillRect/>
          </a:stretch>
        </p:blipFill>
        <p:spPr bwMode="auto">
          <a:xfrm>
            <a:off x="7178675" y="284163"/>
            <a:ext cx="1625600" cy="706437"/>
          </a:xfrm>
          <a:prstGeom prst="rect">
            <a:avLst/>
          </a:prstGeom>
          <a:noFill/>
          <a:ln w="9525">
            <a:noFill/>
            <a:miter lim="800000"/>
            <a:headEnd/>
            <a:tailEnd/>
          </a:ln>
        </p:spPr>
      </p:pic>
      <p:pic>
        <p:nvPicPr>
          <p:cNvPr id="7175" name="Picture 7" descr="NIGEL_M1.eps"/>
          <p:cNvPicPr>
            <a:picLocks noChangeAspect="1"/>
          </p:cNvPicPr>
          <p:nvPr/>
        </p:nvPicPr>
        <p:blipFill>
          <a:blip r:embed="rId5" cstate="print"/>
          <a:srcRect/>
          <a:stretch>
            <a:fillRect/>
          </a:stretch>
        </p:blipFill>
        <p:spPr bwMode="auto">
          <a:xfrm>
            <a:off x="304800" y="3451225"/>
            <a:ext cx="1219200" cy="3190875"/>
          </a:xfrm>
          <a:prstGeom prst="rect">
            <a:avLst/>
          </a:prstGeom>
          <a:noFill/>
          <a:ln w="9525">
            <a:noFill/>
            <a:miter lim="800000"/>
            <a:headEnd/>
            <a:tailEnd/>
          </a:ln>
        </p:spPr>
      </p:pic>
    </p:spTree>
  </p:cSld>
  <p:clrMapOvr>
    <a:masterClrMapping/>
  </p:clrMapOvr>
  <p:transition advTm="10000"/>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pic>
        <p:nvPicPr>
          <p:cNvPr id="8194" name="Picture 7" descr="BUBBLE.eps"/>
          <p:cNvPicPr>
            <a:picLocks noChangeAspect="1"/>
          </p:cNvPicPr>
          <p:nvPr/>
        </p:nvPicPr>
        <p:blipFill>
          <a:blip r:embed="rId2" cstate="print"/>
          <a:srcRect/>
          <a:stretch>
            <a:fillRect/>
          </a:stretch>
        </p:blipFill>
        <p:spPr bwMode="auto">
          <a:xfrm>
            <a:off x="2057400" y="1731963"/>
            <a:ext cx="5815013" cy="2819400"/>
          </a:xfrm>
          <a:prstGeom prst="rect">
            <a:avLst/>
          </a:prstGeom>
          <a:noFill/>
          <a:ln w="9525">
            <a:noFill/>
            <a:miter lim="800000"/>
            <a:headEnd/>
            <a:tailEnd/>
          </a:ln>
        </p:spPr>
      </p:pic>
      <p:sp>
        <p:nvSpPr>
          <p:cNvPr id="8195" name="TextBox 8"/>
          <p:cNvSpPr txBox="1">
            <a:spLocks noChangeArrowheads="1"/>
          </p:cNvSpPr>
          <p:nvPr/>
        </p:nvSpPr>
        <p:spPr bwMode="auto">
          <a:xfrm>
            <a:off x="2970213" y="2020888"/>
            <a:ext cx="4572000" cy="2246312"/>
          </a:xfrm>
          <a:prstGeom prst="rect">
            <a:avLst/>
          </a:prstGeom>
          <a:noFill/>
          <a:ln w="9525">
            <a:noFill/>
            <a:miter lim="800000"/>
            <a:headEnd/>
            <a:tailEnd/>
          </a:ln>
        </p:spPr>
        <p:txBody>
          <a:bodyPr>
            <a:spAutoFit/>
          </a:bodyPr>
          <a:lstStyle/>
          <a:p>
            <a:r>
              <a:rPr lang="en-US" sz="2800" b="1">
                <a:latin typeface="Arial Bold" pitchFamily="-112" charset="0"/>
                <a:cs typeface="Arial Bold" pitchFamily="-112" charset="0"/>
              </a:rPr>
              <a:t>"If the SQL Server Browser Service is not running, you cannot connect to a named instance by name."</a:t>
            </a:r>
            <a:endParaRPr lang="en-US" sz="2800" b="1">
              <a:solidFill>
                <a:schemeClr val="bg1"/>
              </a:solidFill>
              <a:latin typeface="Arial Bold" pitchFamily="-112" charset="0"/>
              <a:cs typeface="Arial Bold" pitchFamily="-112" charset="0"/>
            </a:endParaRPr>
          </a:p>
        </p:txBody>
      </p:sp>
      <p:pic>
        <p:nvPicPr>
          <p:cNvPr id="8196" name="Picture 11" descr="RG-simpletools-onred.eps"/>
          <p:cNvPicPr>
            <a:picLocks noChangeAspect="1"/>
          </p:cNvPicPr>
          <p:nvPr/>
        </p:nvPicPr>
        <p:blipFill>
          <a:blip r:embed="rId3" cstate="print"/>
          <a:srcRect/>
          <a:stretch>
            <a:fillRect/>
          </a:stretch>
        </p:blipFill>
        <p:spPr bwMode="auto">
          <a:xfrm>
            <a:off x="6934200" y="5961063"/>
            <a:ext cx="1984375" cy="681037"/>
          </a:xfrm>
          <a:prstGeom prst="rect">
            <a:avLst/>
          </a:prstGeom>
          <a:noFill/>
          <a:ln w="9525">
            <a:noFill/>
            <a:miter lim="800000"/>
            <a:headEnd/>
            <a:tailEnd/>
          </a:ln>
        </p:spPr>
      </p:pic>
      <p:sp>
        <p:nvSpPr>
          <p:cNvPr id="8197" name="Title 1"/>
          <p:cNvSpPr txBox="1">
            <a:spLocks/>
          </p:cNvSpPr>
          <p:nvPr/>
        </p:nvSpPr>
        <p:spPr bwMode="auto">
          <a:xfrm>
            <a:off x="304800" y="96838"/>
            <a:ext cx="8499475" cy="1655762"/>
          </a:xfrm>
          <a:prstGeom prst="rect">
            <a:avLst/>
          </a:prstGeom>
          <a:noFill/>
          <a:ln w="9525">
            <a:noFill/>
            <a:miter lim="800000"/>
            <a:headEnd/>
            <a:tailEnd/>
          </a:ln>
        </p:spPr>
        <p:txBody>
          <a:bodyPr wrap="none" lIns="0" tIns="0" rIns="0" bIns="0"/>
          <a:lstStyle/>
          <a:p>
            <a:r>
              <a:rPr lang="en-US" sz="4600" b="1">
                <a:solidFill>
                  <a:schemeClr val="bg1"/>
                </a:solidFill>
                <a:latin typeface="Arial Bold" pitchFamily="-112" charset="0"/>
                <a:cs typeface="Arial Bold" pitchFamily="-112" charset="0"/>
              </a:rPr>
              <a:t>Brad McGehee’s </a:t>
            </a:r>
            <a:br>
              <a:rPr lang="en-US" sz="4600" b="1">
                <a:solidFill>
                  <a:schemeClr val="bg1"/>
                </a:solidFill>
                <a:latin typeface="Arial Bold" pitchFamily="-112" charset="0"/>
                <a:cs typeface="Arial Bold" pitchFamily="-112" charset="0"/>
              </a:rPr>
            </a:br>
            <a:r>
              <a:rPr lang="en-US" sz="3800" b="1">
                <a:solidFill>
                  <a:schemeClr val="bg1"/>
                </a:solidFill>
                <a:latin typeface="Arial Bold" pitchFamily="-112" charset="0"/>
                <a:cs typeface="Arial Bold" pitchFamily="-112" charset="0"/>
              </a:rPr>
              <a:t>SQL Server Stumpers</a:t>
            </a:r>
            <a:endParaRPr lang="en-US" sz="3800">
              <a:solidFill>
                <a:schemeClr val="bg1"/>
              </a:solidFill>
              <a:latin typeface="Arial Bold" pitchFamily="-112" charset="0"/>
              <a:cs typeface="Arial Bold" pitchFamily="-112" charset="0"/>
            </a:endParaRPr>
          </a:p>
        </p:txBody>
      </p:sp>
      <p:pic>
        <p:nvPicPr>
          <p:cNvPr id="8198" name="Picture 7" descr="BRAD_M1.png"/>
          <p:cNvPicPr>
            <a:picLocks noChangeAspect="1"/>
          </p:cNvPicPr>
          <p:nvPr/>
        </p:nvPicPr>
        <p:blipFill>
          <a:blip r:embed="rId4" cstate="print"/>
          <a:srcRect/>
          <a:stretch>
            <a:fillRect/>
          </a:stretch>
        </p:blipFill>
        <p:spPr bwMode="auto">
          <a:xfrm>
            <a:off x="-1601788" y="2312988"/>
            <a:ext cx="4572001" cy="4545012"/>
          </a:xfrm>
          <a:prstGeom prst="rect">
            <a:avLst/>
          </a:prstGeom>
          <a:noFill/>
          <a:ln w="9525">
            <a:noFill/>
            <a:miter lim="800000"/>
            <a:headEnd/>
            <a:tailEnd/>
          </a:ln>
        </p:spPr>
      </p:pic>
      <p:sp>
        <p:nvSpPr>
          <p:cNvPr id="8199" name="Title 1"/>
          <p:cNvSpPr txBox="1">
            <a:spLocks/>
          </p:cNvSpPr>
          <p:nvPr/>
        </p:nvSpPr>
        <p:spPr bwMode="auto">
          <a:xfrm>
            <a:off x="2743200" y="4800600"/>
            <a:ext cx="5129213" cy="685800"/>
          </a:xfrm>
          <a:prstGeom prst="rect">
            <a:avLst/>
          </a:prstGeom>
          <a:noFill/>
          <a:ln w="9525">
            <a:noFill/>
            <a:miter lim="800000"/>
            <a:headEnd/>
            <a:tailEnd/>
          </a:ln>
        </p:spPr>
        <p:txBody>
          <a:bodyPr wrap="none" lIns="0" tIns="0" rIns="0" bIns="0"/>
          <a:lstStyle/>
          <a:p>
            <a:pPr algn="ctr"/>
            <a:r>
              <a:rPr lang="en-US" sz="4400" b="1">
                <a:solidFill>
                  <a:schemeClr val="bg1"/>
                </a:solidFill>
                <a:latin typeface="Arial Bold" pitchFamily="-112" charset="0"/>
                <a:cs typeface="Arial Bold" pitchFamily="-112" charset="0"/>
              </a:rPr>
              <a:t>True!</a:t>
            </a:r>
            <a:endParaRPr lang="en-US" sz="4400">
              <a:solidFill>
                <a:schemeClr val="bg1"/>
              </a:solidFill>
              <a:latin typeface="Arial Bold" pitchFamily="-112" charset="0"/>
              <a:cs typeface="Arial Bold" pitchFamily="-112" charset="0"/>
            </a:endParaRPr>
          </a:p>
        </p:txBody>
      </p:sp>
    </p:spTree>
  </p:cSld>
  <p:clrMapOvr>
    <a:masterClrMapping/>
  </p:clrMapOvr>
  <p:transition advTm="10000"/>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9218" name="Title 1"/>
          <p:cNvSpPr>
            <a:spLocks noGrp="1"/>
          </p:cNvSpPr>
          <p:nvPr>
            <p:ph type="ctrTitle"/>
          </p:nvPr>
        </p:nvSpPr>
        <p:spPr>
          <a:xfrm>
            <a:off x="381000" y="1676400"/>
            <a:ext cx="8440738" cy="1143000"/>
          </a:xfrm>
        </p:spPr>
        <p:txBody>
          <a:bodyPr wrap="none" lIns="0" tIns="0" rIns="0" bIns="0" anchor="t"/>
          <a:lstStyle/>
          <a:p>
            <a:pPr algn="l" eaLnBrk="1" hangingPunct="1"/>
            <a:r>
              <a:rPr lang="en-US" sz="5000" b="1" smtClean="0">
                <a:solidFill>
                  <a:schemeClr val="bg1"/>
                </a:solidFill>
                <a:latin typeface="Arial Bold" pitchFamily="-112" charset="0"/>
                <a:cs typeface="Arial Bold" pitchFamily="-112" charset="0"/>
              </a:rPr>
              <a:t>Did you know?</a:t>
            </a:r>
            <a:endParaRPr lang="en-US" sz="2000" smtClean="0">
              <a:solidFill>
                <a:schemeClr val="bg1"/>
              </a:solidFill>
              <a:latin typeface="Arial Bold" pitchFamily="-112" charset="0"/>
              <a:cs typeface="Arial Bold" pitchFamily="-112" charset="0"/>
            </a:endParaRPr>
          </a:p>
        </p:txBody>
      </p:sp>
      <p:sp>
        <p:nvSpPr>
          <p:cNvPr id="9219" name="TextBox 8"/>
          <p:cNvSpPr txBox="1">
            <a:spLocks noChangeArrowheads="1"/>
          </p:cNvSpPr>
          <p:nvPr/>
        </p:nvSpPr>
        <p:spPr bwMode="auto">
          <a:xfrm>
            <a:off x="381000" y="3048000"/>
            <a:ext cx="6858000" cy="1816100"/>
          </a:xfrm>
          <a:prstGeom prst="rect">
            <a:avLst/>
          </a:prstGeom>
          <a:noFill/>
          <a:ln w="9525">
            <a:noFill/>
            <a:miter lim="800000"/>
            <a:headEnd/>
            <a:tailEnd/>
          </a:ln>
        </p:spPr>
        <p:txBody>
          <a:bodyPr>
            <a:spAutoFit/>
          </a:bodyPr>
          <a:lstStyle/>
          <a:p>
            <a:r>
              <a:rPr lang="en-US" sz="2800">
                <a:solidFill>
                  <a:schemeClr val="bg1"/>
                </a:solidFill>
                <a:latin typeface="Arial Bold" pitchFamily="-112" charset="0"/>
                <a:cs typeface="Arial Bold" pitchFamily="-112" charset="0"/>
              </a:rPr>
              <a:t>SQL Server Central has highly active forums, where you can get a response to a question on SQL Server and other topics in a matter of minutes.</a:t>
            </a:r>
          </a:p>
        </p:txBody>
      </p:sp>
      <p:pic>
        <p:nvPicPr>
          <p:cNvPr id="9220" name="Picture 12" descr="SSC Logo on Blue.eps"/>
          <p:cNvPicPr>
            <a:picLocks noChangeAspect="1"/>
          </p:cNvPicPr>
          <p:nvPr/>
        </p:nvPicPr>
        <p:blipFill>
          <a:blip r:embed="rId2" cstate="print"/>
          <a:srcRect/>
          <a:stretch>
            <a:fillRect/>
          </a:stretch>
        </p:blipFill>
        <p:spPr bwMode="auto">
          <a:xfrm>
            <a:off x="381000" y="304800"/>
            <a:ext cx="3149600" cy="914400"/>
          </a:xfrm>
          <a:prstGeom prst="rect">
            <a:avLst/>
          </a:prstGeom>
          <a:noFill/>
          <a:ln w="9525">
            <a:noFill/>
            <a:miter lim="800000"/>
            <a:headEnd/>
            <a:tailEnd/>
          </a:ln>
        </p:spPr>
      </p:pic>
      <p:pic>
        <p:nvPicPr>
          <p:cNvPr id="9221" name="Picture 6" descr="STEVE_M1_SML.png"/>
          <p:cNvPicPr>
            <a:picLocks noChangeAspect="1"/>
          </p:cNvPicPr>
          <p:nvPr/>
        </p:nvPicPr>
        <p:blipFill>
          <a:blip r:embed="rId3" cstate="print"/>
          <a:srcRect/>
          <a:stretch>
            <a:fillRect/>
          </a:stretch>
        </p:blipFill>
        <p:spPr bwMode="auto">
          <a:xfrm>
            <a:off x="5562600" y="3352800"/>
            <a:ext cx="5006975" cy="3505200"/>
          </a:xfrm>
          <a:prstGeom prst="rect">
            <a:avLst/>
          </a:prstGeom>
          <a:noFill/>
          <a:ln w="9525">
            <a:noFill/>
            <a:miter lim="800000"/>
            <a:headEnd/>
            <a:tailEnd/>
          </a:ln>
        </p:spPr>
      </p:pic>
    </p:spTree>
  </p:cSld>
  <p:clrMapOvr>
    <a:masterClrMapping/>
  </p:clrMapOvr>
  <p:transition advTm="10000"/>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pic>
        <p:nvPicPr>
          <p:cNvPr id="10242" name="Picture 7" descr="BUBBLE.eps"/>
          <p:cNvPicPr>
            <a:picLocks noChangeAspect="1"/>
          </p:cNvPicPr>
          <p:nvPr/>
        </p:nvPicPr>
        <p:blipFill>
          <a:blip r:embed="rId2" cstate="print"/>
          <a:srcRect/>
          <a:stretch>
            <a:fillRect/>
          </a:stretch>
        </p:blipFill>
        <p:spPr bwMode="auto">
          <a:xfrm>
            <a:off x="2057400" y="1731963"/>
            <a:ext cx="5815013" cy="2819400"/>
          </a:xfrm>
          <a:prstGeom prst="rect">
            <a:avLst/>
          </a:prstGeom>
          <a:noFill/>
          <a:ln w="9525">
            <a:noFill/>
            <a:miter lim="800000"/>
            <a:headEnd/>
            <a:tailEnd/>
          </a:ln>
        </p:spPr>
      </p:pic>
      <p:sp>
        <p:nvSpPr>
          <p:cNvPr id="10243" name="TextBox 8"/>
          <p:cNvSpPr txBox="1">
            <a:spLocks noChangeArrowheads="1"/>
          </p:cNvSpPr>
          <p:nvPr/>
        </p:nvSpPr>
        <p:spPr bwMode="auto">
          <a:xfrm>
            <a:off x="2970213" y="2020888"/>
            <a:ext cx="4572000" cy="2246312"/>
          </a:xfrm>
          <a:prstGeom prst="rect">
            <a:avLst/>
          </a:prstGeom>
          <a:noFill/>
          <a:ln w="9525">
            <a:noFill/>
            <a:miter lim="800000"/>
            <a:headEnd/>
            <a:tailEnd/>
          </a:ln>
        </p:spPr>
        <p:txBody>
          <a:bodyPr>
            <a:spAutoFit/>
          </a:bodyPr>
          <a:lstStyle/>
          <a:p>
            <a:r>
              <a:rPr lang="en-US" sz="2800" b="1">
                <a:latin typeface="Arial Bold" pitchFamily="-112" charset="0"/>
                <a:cs typeface="Arial Bold" pitchFamily="-112" charset="0"/>
              </a:rPr>
              <a:t>"A full database backup truncates the log when the database recovery mode is set to FULL or BULK LOGGED."</a:t>
            </a:r>
            <a:endParaRPr lang="en-US" sz="2800" b="1">
              <a:solidFill>
                <a:schemeClr val="bg1"/>
              </a:solidFill>
              <a:latin typeface="Arial Bold" pitchFamily="-112" charset="0"/>
              <a:cs typeface="Arial Bold" pitchFamily="-112" charset="0"/>
            </a:endParaRPr>
          </a:p>
        </p:txBody>
      </p:sp>
      <p:pic>
        <p:nvPicPr>
          <p:cNvPr id="10244" name="Picture 11" descr="RG-simpletools-onred.eps"/>
          <p:cNvPicPr>
            <a:picLocks noChangeAspect="1"/>
          </p:cNvPicPr>
          <p:nvPr/>
        </p:nvPicPr>
        <p:blipFill>
          <a:blip r:embed="rId3" cstate="print"/>
          <a:srcRect/>
          <a:stretch>
            <a:fillRect/>
          </a:stretch>
        </p:blipFill>
        <p:spPr bwMode="auto">
          <a:xfrm>
            <a:off x="6934200" y="5961063"/>
            <a:ext cx="1984375" cy="681037"/>
          </a:xfrm>
          <a:prstGeom prst="rect">
            <a:avLst/>
          </a:prstGeom>
          <a:noFill/>
          <a:ln w="9525">
            <a:noFill/>
            <a:miter lim="800000"/>
            <a:headEnd/>
            <a:tailEnd/>
          </a:ln>
        </p:spPr>
      </p:pic>
      <p:sp>
        <p:nvSpPr>
          <p:cNvPr id="10245" name="Title 1"/>
          <p:cNvSpPr txBox="1">
            <a:spLocks/>
          </p:cNvSpPr>
          <p:nvPr/>
        </p:nvSpPr>
        <p:spPr bwMode="auto">
          <a:xfrm>
            <a:off x="304800" y="96838"/>
            <a:ext cx="8499475" cy="1655762"/>
          </a:xfrm>
          <a:prstGeom prst="rect">
            <a:avLst/>
          </a:prstGeom>
          <a:noFill/>
          <a:ln w="9525">
            <a:noFill/>
            <a:miter lim="800000"/>
            <a:headEnd/>
            <a:tailEnd/>
          </a:ln>
        </p:spPr>
        <p:txBody>
          <a:bodyPr wrap="none" lIns="0" tIns="0" rIns="0" bIns="0"/>
          <a:lstStyle/>
          <a:p>
            <a:r>
              <a:rPr lang="en-US" sz="4600" b="1">
                <a:solidFill>
                  <a:schemeClr val="bg1"/>
                </a:solidFill>
                <a:latin typeface="Arial Bold" pitchFamily="-112" charset="0"/>
                <a:cs typeface="Arial Bold" pitchFamily="-112" charset="0"/>
              </a:rPr>
              <a:t>Brad McGehee’s </a:t>
            </a:r>
            <a:br>
              <a:rPr lang="en-US" sz="4600" b="1">
                <a:solidFill>
                  <a:schemeClr val="bg1"/>
                </a:solidFill>
                <a:latin typeface="Arial Bold" pitchFamily="-112" charset="0"/>
                <a:cs typeface="Arial Bold" pitchFamily="-112" charset="0"/>
              </a:rPr>
            </a:br>
            <a:r>
              <a:rPr lang="en-US" sz="3800" b="1">
                <a:solidFill>
                  <a:schemeClr val="bg1"/>
                </a:solidFill>
                <a:latin typeface="Arial Bold" pitchFamily="-112" charset="0"/>
                <a:cs typeface="Arial Bold" pitchFamily="-112" charset="0"/>
              </a:rPr>
              <a:t>SQL Server Stumpers</a:t>
            </a:r>
            <a:endParaRPr lang="en-US" sz="3800">
              <a:solidFill>
                <a:schemeClr val="bg1"/>
              </a:solidFill>
              <a:latin typeface="Arial Bold" pitchFamily="-112" charset="0"/>
              <a:cs typeface="Arial Bold" pitchFamily="-112" charset="0"/>
            </a:endParaRPr>
          </a:p>
        </p:txBody>
      </p:sp>
      <p:pic>
        <p:nvPicPr>
          <p:cNvPr id="10246" name="Picture 7" descr="BRAD_M1.png"/>
          <p:cNvPicPr>
            <a:picLocks noChangeAspect="1"/>
          </p:cNvPicPr>
          <p:nvPr/>
        </p:nvPicPr>
        <p:blipFill>
          <a:blip r:embed="rId4" cstate="print"/>
          <a:srcRect/>
          <a:stretch>
            <a:fillRect/>
          </a:stretch>
        </p:blipFill>
        <p:spPr bwMode="auto">
          <a:xfrm>
            <a:off x="-1601788" y="2312988"/>
            <a:ext cx="4572001" cy="4545012"/>
          </a:xfrm>
          <a:prstGeom prst="rect">
            <a:avLst/>
          </a:prstGeom>
          <a:noFill/>
          <a:ln w="9525">
            <a:noFill/>
            <a:miter lim="800000"/>
            <a:headEnd/>
            <a:tailEnd/>
          </a:ln>
        </p:spPr>
      </p:pic>
      <p:sp>
        <p:nvSpPr>
          <p:cNvPr id="10247" name="Title 1"/>
          <p:cNvSpPr txBox="1">
            <a:spLocks/>
          </p:cNvSpPr>
          <p:nvPr/>
        </p:nvSpPr>
        <p:spPr bwMode="auto">
          <a:xfrm>
            <a:off x="2743200" y="4800600"/>
            <a:ext cx="5129213" cy="685800"/>
          </a:xfrm>
          <a:prstGeom prst="rect">
            <a:avLst/>
          </a:prstGeom>
          <a:noFill/>
          <a:ln w="9525">
            <a:noFill/>
            <a:miter lim="800000"/>
            <a:headEnd/>
            <a:tailEnd/>
          </a:ln>
        </p:spPr>
        <p:txBody>
          <a:bodyPr wrap="none" lIns="0" tIns="0" rIns="0" bIns="0"/>
          <a:lstStyle/>
          <a:p>
            <a:pPr algn="ctr"/>
            <a:r>
              <a:rPr lang="en-US" sz="4400" b="1">
                <a:solidFill>
                  <a:schemeClr val="bg1"/>
                </a:solidFill>
                <a:latin typeface="Arial Bold" pitchFamily="-112" charset="0"/>
                <a:cs typeface="Arial Bold" pitchFamily="-112" charset="0"/>
              </a:rPr>
              <a:t>True or False?</a:t>
            </a:r>
            <a:endParaRPr lang="en-US" sz="4400">
              <a:solidFill>
                <a:schemeClr val="bg1"/>
              </a:solidFill>
              <a:latin typeface="Arial Bold" pitchFamily="-112" charset="0"/>
              <a:cs typeface="Arial Bold" pitchFamily="-112" charset="0"/>
            </a:endParaRPr>
          </a:p>
        </p:txBody>
      </p:sp>
    </p:spTree>
  </p:cSld>
  <p:clrMapOvr>
    <a:masterClrMapping/>
  </p:clrMapOvr>
  <p:transition advTm="1000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Long Tail</a:t>
            </a:r>
            <a:endParaRPr lang="en-US" dirty="0"/>
          </a:p>
        </p:txBody>
      </p:sp>
      <p:pic>
        <p:nvPicPr>
          <p:cNvPr id="4" name="Content Placeholder 3" descr="conceptual-long-tail.jpg"/>
          <p:cNvPicPr>
            <a:picLocks noGrp="1" noChangeAspect="1"/>
          </p:cNvPicPr>
          <p:nvPr>
            <p:ph idx="1"/>
          </p:nvPr>
        </p:nvPicPr>
        <p:blipFill>
          <a:blip r:embed="rId3" cstate="print"/>
          <a:stretch>
            <a:fillRect/>
          </a:stretch>
        </p:blipFill>
        <p:spPr>
          <a:xfrm>
            <a:off x="990600" y="1295400"/>
            <a:ext cx="7010400" cy="5071353"/>
          </a:xfrm>
        </p:spPr>
      </p:pic>
      <p:sp>
        <p:nvSpPr>
          <p:cNvPr id="15" name="TextBox 14"/>
          <p:cNvSpPr txBox="1"/>
          <p:nvPr/>
        </p:nvSpPr>
        <p:spPr>
          <a:xfrm>
            <a:off x="3505200" y="5867400"/>
            <a:ext cx="2286000" cy="369332"/>
          </a:xfrm>
          <a:prstGeom prst="rect">
            <a:avLst/>
          </a:prstGeom>
          <a:solidFill>
            <a:schemeClr val="tx1"/>
          </a:solidFill>
        </p:spPr>
        <p:txBody>
          <a:bodyPr wrap="square" rtlCol="0">
            <a:spAutoFit/>
          </a:bodyPr>
          <a:lstStyle/>
          <a:p>
            <a:r>
              <a:rPr lang="en-US" dirty="0" smtClean="0">
                <a:solidFill>
                  <a:schemeClr val="bg1"/>
                </a:solidFill>
              </a:rPr>
              <a:t>Potential Employees</a:t>
            </a:r>
            <a:endParaRPr lang="en-US" dirty="0">
              <a:solidFill>
                <a:schemeClr val="bg1"/>
              </a:solidFill>
            </a:endParaRPr>
          </a:p>
        </p:txBody>
      </p:sp>
      <p:sp>
        <p:nvSpPr>
          <p:cNvPr id="16" name="TextBox 15"/>
          <p:cNvSpPr txBox="1"/>
          <p:nvPr/>
        </p:nvSpPr>
        <p:spPr>
          <a:xfrm rot="16200000">
            <a:off x="70366" y="3663432"/>
            <a:ext cx="2362200" cy="369332"/>
          </a:xfrm>
          <a:prstGeom prst="rect">
            <a:avLst/>
          </a:prstGeom>
          <a:solidFill>
            <a:schemeClr val="tx1"/>
          </a:solidFill>
        </p:spPr>
        <p:txBody>
          <a:bodyPr wrap="square" rtlCol="0">
            <a:spAutoFit/>
          </a:bodyPr>
          <a:lstStyle/>
          <a:p>
            <a:r>
              <a:rPr lang="en-US" dirty="0" smtClean="0">
                <a:solidFill>
                  <a:schemeClr val="bg1"/>
                </a:solidFill>
              </a:rPr>
              <a:t>Employer Desire</a:t>
            </a:r>
            <a:endParaRPr lang="en-US" dirty="0">
              <a:solidFill>
                <a:schemeClr val="bg1"/>
              </a:solidFill>
            </a:endParaRPr>
          </a:p>
        </p:txBody>
      </p:sp>
    </p:spTree>
    <p:extLst>
      <p:ext uri="{BB962C8B-B14F-4D97-AF65-F5344CB8AC3E}">
        <p14:creationId xmlns:p14="http://schemas.microsoft.com/office/powerpoint/2010/main" xmlns="" val="180406042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pic>
        <p:nvPicPr>
          <p:cNvPr id="11266" name="Picture 7" descr="BUBBLE.eps"/>
          <p:cNvPicPr>
            <a:picLocks noChangeAspect="1"/>
          </p:cNvPicPr>
          <p:nvPr/>
        </p:nvPicPr>
        <p:blipFill>
          <a:blip r:embed="rId2" cstate="print"/>
          <a:srcRect/>
          <a:stretch>
            <a:fillRect/>
          </a:stretch>
        </p:blipFill>
        <p:spPr bwMode="auto">
          <a:xfrm>
            <a:off x="1677988" y="1828800"/>
            <a:ext cx="5500687" cy="2667000"/>
          </a:xfrm>
          <a:prstGeom prst="rect">
            <a:avLst/>
          </a:prstGeom>
          <a:noFill/>
          <a:ln w="9525">
            <a:noFill/>
            <a:miter lim="800000"/>
            <a:headEnd/>
            <a:tailEnd/>
          </a:ln>
        </p:spPr>
      </p:pic>
      <p:sp>
        <p:nvSpPr>
          <p:cNvPr id="11267" name="TextBox 8"/>
          <p:cNvSpPr txBox="1">
            <a:spLocks noChangeArrowheads="1"/>
          </p:cNvSpPr>
          <p:nvPr/>
        </p:nvSpPr>
        <p:spPr bwMode="auto">
          <a:xfrm>
            <a:off x="2438400" y="1981200"/>
            <a:ext cx="4495800" cy="2303463"/>
          </a:xfrm>
          <a:prstGeom prst="rect">
            <a:avLst/>
          </a:prstGeom>
          <a:noFill/>
          <a:ln w="9525">
            <a:noFill/>
            <a:miter lim="800000"/>
            <a:headEnd/>
            <a:tailEnd/>
          </a:ln>
        </p:spPr>
        <p:txBody>
          <a:bodyPr>
            <a:spAutoFit/>
          </a:bodyPr>
          <a:lstStyle/>
          <a:p>
            <a:pPr>
              <a:lnSpc>
                <a:spcPts val="2900"/>
              </a:lnSpc>
              <a:spcAft>
                <a:spcPts val="600"/>
              </a:spcAft>
            </a:pPr>
            <a:r>
              <a:rPr lang="en-US" sz="2000" b="1">
                <a:latin typeface="Arial Bold" pitchFamily="-112" charset="0"/>
                <a:cs typeface="Arial Bold" pitchFamily="-112" charset="0"/>
              </a:rPr>
              <a:t>"SQL Response sends you alerts and recommendations about the health and activity of your SQL Servers, so you can work proactively to minimize problems."</a:t>
            </a:r>
            <a:br>
              <a:rPr lang="en-US" sz="2000" b="1">
                <a:latin typeface="Arial Bold" pitchFamily="-112" charset="0"/>
                <a:cs typeface="Arial Bold" pitchFamily="-112" charset="0"/>
              </a:rPr>
            </a:br>
            <a:r>
              <a:rPr lang="en-US" sz="1600" b="1">
                <a:solidFill>
                  <a:srgbClr val="CD0000"/>
                </a:solidFill>
                <a:latin typeface="Arial Bold" pitchFamily="-112" charset="0"/>
                <a:cs typeface="Arial Bold" pitchFamily="-112" charset="0"/>
              </a:rPr>
              <a:t>David Connell </a:t>
            </a:r>
            <a:r>
              <a:rPr lang="en-US" sz="1600">
                <a:latin typeface="Arial Bold" pitchFamily="-112" charset="0"/>
                <a:cs typeface="Arial Bold" pitchFamily="-112" charset="0"/>
              </a:rPr>
              <a:t>Red Gate Software</a:t>
            </a:r>
            <a:endParaRPr lang="en-US" sz="1600" b="1">
              <a:latin typeface="Arial Bold" pitchFamily="-112" charset="0"/>
              <a:cs typeface="Arial Bold" pitchFamily="-112" charset="0"/>
            </a:endParaRPr>
          </a:p>
        </p:txBody>
      </p:sp>
      <p:pic>
        <p:nvPicPr>
          <p:cNvPr id="11268" name="Picture 11" descr="RG-simpletools-onred.eps"/>
          <p:cNvPicPr>
            <a:picLocks noChangeAspect="1"/>
          </p:cNvPicPr>
          <p:nvPr/>
        </p:nvPicPr>
        <p:blipFill>
          <a:blip r:embed="rId3" cstate="print"/>
          <a:srcRect/>
          <a:stretch>
            <a:fillRect/>
          </a:stretch>
        </p:blipFill>
        <p:spPr bwMode="auto">
          <a:xfrm>
            <a:off x="6934200" y="5961063"/>
            <a:ext cx="1984375" cy="681037"/>
          </a:xfrm>
          <a:prstGeom prst="rect">
            <a:avLst/>
          </a:prstGeom>
          <a:noFill/>
          <a:ln w="9525">
            <a:noFill/>
            <a:miter lim="800000"/>
            <a:headEnd/>
            <a:tailEnd/>
          </a:ln>
        </p:spPr>
      </p:pic>
      <p:pic>
        <p:nvPicPr>
          <p:cNvPr id="11269" name="Picture 12" descr="SQL Response RGB_on _RED.eps"/>
          <p:cNvPicPr>
            <a:picLocks noChangeAspect="1"/>
          </p:cNvPicPr>
          <p:nvPr/>
        </p:nvPicPr>
        <p:blipFill>
          <a:blip r:embed="rId4" cstate="print"/>
          <a:srcRect/>
          <a:stretch>
            <a:fillRect/>
          </a:stretch>
        </p:blipFill>
        <p:spPr bwMode="auto">
          <a:xfrm>
            <a:off x="7178675" y="141288"/>
            <a:ext cx="1770063" cy="990600"/>
          </a:xfrm>
          <a:prstGeom prst="rect">
            <a:avLst/>
          </a:prstGeom>
          <a:noFill/>
          <a:ln w="9525">
            <a:noFill/>
            <a:miter lim="800000"/>
            <a:headEnd/>
            <a:tailEnd/>
          </a:ln>
        </p:spPr>
      </p:pic>
      <p:sp>
        <p:nvSpPr>
          <p:cNvPr id="11270" name="Title 1"/>
          <p:cNvSpPr txBox="1">
            <a:spLocks/>
          </p:cNvSpPr>
          <p:nvPr/>
        </p:nvSpPr>
        <p:spPr bwMode="auto">
          <a:xfrm>
            <a:off x="304800" y="228600"/>
            <a:ext cx="8499475" cy="817563"/>
          </a:xfrm>
          <a:prstGeom prst="rect">
            <a:avLst/>
          </a:prstGeom>
          <a:noFill/>
          <a:ln w="9525">
            <a:noFill/>
            <a:miter lim="800000"/>
            <a:headEnd/>
            <a:tailEnd/>
          </a:ln>
        </p:spPr>
        <p:txBody>
          <a:bodyPr wrap="none" lIns="0" tIns="0" rIns="0" bIns="0"/>
          <a:lstStyle/>
          <a:p>
            <a:r>
              <a:rPr lang="en-US" sz="5000" b="1">
                <a:solidFill>
                  <a:schemeClr val="bg1"/>
                </a:solidFill>
                <a:latin typeface="Arial Bold" pitchFamily="-112" charset="0"/>
                <a:cs typeface="Arial Bold" pitchFamily="-112" charset="0"/>
              </a:rPr>
              <a:t>Did you know?</a:t>
            </a:r>
            <a:r>
              <a:rPr lang="en-US" sz="4000" b="1">
                <a:solidFill>
                  <a:schemeClr val="bg1"/>
                </a:solidFill>
                <a:latin typeface="Arial Bold" pitchFamily="-112" charset="0"/>
                <a:cs typeface="Arial Bold" pitchFamily="-112" charset="0"/>
              </a:rPr>
              <a:t/>
            </a:r>
            <a:br>
              <a:rPr lang="en-US" sz="4000" b="1">
                <a:solidFill>
                  <a:schemeClr val="bg1"/>
                </a:solidFill>
                <a:latin typeface="Arial Bold" pitchFamily="-112" charset="0"/>
                <a:cs typeface="Arial Bold" pitchFamily="-112" charset="0"/>
              </a:rPr>
            </a:br>
            <a:endParaRPr lang="en-US" sz="2000">
              <a:solidFill>
                <a:schemeClr val="bg1"/>
              </a:solidFill>
              <a:latin typeface="Arial Bold" pitchFamily="-112" charset="0"/>
              <a:cs typeface="Arial Bold" pitchFamily="-112" charset="0"/>
            </a:endParaRPr>
          </a:p>
        </p:txBody>
      </p:sp>
      <p:pic>
        <p:nvPicPr>
          <p:cNvPr id="11271" name="Picture 7" descr="DAVIDC_M1.eps"/>
          <p:cNvPicPr>
            <a:picLocks noChangeAspect="1"/>
          </p:cNvPicPr>
          <p:nvPr/>
        </p:nvPicPr>
        <p:blipFill>
          <a:blip r:embed="rId5" cstate="print"/>
          <a:srcRect/>
          <a:stretch>
            <a:fillRect/>
          </a:stretch>
        </p:blipFill>
        <p:spPr bwMode="auto">
          <a:xfrm>
            <a:off x="304800" y="3048000"/>
            <a:ext cx="1235075" cy="3594100"/>
          </a:xfrm>
          <a:prstGeom prst="rect">
            <a:avLst/>
          </a:prstGeom>
          <a:noFill/>
          <a:ln w="9525">
            <a:noFill/>
            <a:miter lim="800000"/>
            <a:headEnd/>
            <a:tailEnd/>
          </a:ln>
        </p:spPr>
      </p:pic>
    </p:spTree>
  </p:cSld>
  <p:clrMapOvr>
    <a:masterClrMapping/>
  </p:clrMapOvr>
  <p:transition advTm="10000"/>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pic>
        <p:nvPicPr>
          <p:cNvPr id="12290" name="Picture 7" descr="BUBBLE.eps"/>
          <p:cNvPicPr>
            <a:picLocks noChangeAspect="1"/>
          </p:cNvPicPr>
          <p:nvPr/>
        </p:nvPicPr>
        <p:blipFill>
          <a:blip r:embed="rId2" cstate="print"/>
          <a:srcRect/>
          <a:stretch>
            <a:fillRect/>
          </a:stretch>
        </p:blipFill>
        <p:spPr bwMode="auto">
          <a:xfrm>
            <a:off x="2057400" y="1731963"/>
            <a:ext cx="5815013" cy="2819400"/>
          </a:xfrm>
          <a:prstGeom prst="rect">
            <a:avLst/>
          </a:prstGeom>
          <a:noFill/>
          <a:ln w="9525">
            <a:noFill/>
            <a:miter lim="800000"/>
            <a:headEnd/>
            <a:tailEnd/>
          </a:ln>
        </p:spPr>
      </p:pic>
      <p:sp>
        <p:nvSpPr>
          <p:cNvPr id="12291" name="TextBox 8"/>
          <p:cNvSpPr txBox="1">
            <a:spLocks noChangeArrowheads="1"/>
          </p:cNvSpPr>
          <p:nvPr/>
        </p:nvSpPr>
        <p:spPr bwMode="auto">
          <a:xfrm>
            <a:off x="2970213" y="2020888"/>
            <a:ext cx="4572000" cy="2246312"/>
          </a:xfrm>
          <a:prstGeom prst="rect">
            <a:avLst/>
          </a:prstGeom>
          <a:noFill/>
          <a:ln w="9525">
            <a:noFill/>
            <a:miter lim="800000"/>
            <a:headEnd/>
            <a:tailEnd/>
          </a:ln>
        </p:spPr>
        <p:txBody>
          <a:bodyPr>
            <a:spAutoFit/>
          </a:bodyPr>
          <a:lstStyle/>
          <a:p>
            <a:r>
              <a:rPr lang="en-US" sz="2800" b="1">
                <a:latin typeface="Arial Bold" pitchFamily="-112" charset="0"/>
                <a:cs typeface="Arial Bold" pitchFamily="-112" charset="0"/>
              </a:rPr>
              <a:t>"A full database backup truncates the log when the database recovery mode is set to FULL or BULK LOGGED."</a:t>
            </a:r>
            <a:endParaRPr lang="en-US" sz="2800" b="1">
              <a:solidFill>
                <a:schemeClr val="bg1"/>
              </a:solidFill>
              <a:latin typeface="Arial Bold" pitchFamily="-112" charset="0"/>
              <a:cs typeface="Arial Bold" pitchFamily="-112" charset="0"/>
            </a:endParaRPr>
          </a:p>
        </p:txBody>
      </p:sp>
      <p:pic>
        <p:nvPicPr>
          <p:cNvPr id="12292" name="Picture 11" descr="RG-simpletools-onred.eps"/>
          <p:cNvPicPr>
            <a:picLocks noChangeAspect="1"/>
          </p:cNvPicPr>
          <p:nvPr/>
        </p:nvPicPr>
        <p:blipFill>
          <a:blip r:embed="rId3" cstate="print"/>
          <a:srcRect/>
          <a:stretch>
            <a:fillRect/>
          </a:stretch>
        </p:blipFill>
        <p:spPr bwMode="auto">
          <a:xfrm>
            <a:off x="6934200" y="5961063"/>
            <a:ext cx="1984375" cy="681037"/>
          </a:xfrm>
          <a:prstGeom prst="rect">
            <a:avLst/>
          </a:prstGeom>
          <a:noFill/>
          <a:ln w="9525">
            <a:noFill/>
            <a:miter lim="800000"/>
            <a:headEnd/>
            <a:tailEnd/>
          </a:ln>
        </p:spPr>
      </p:pic>
      <p:sp>
        <p:nvSpPr>
          <p:cNvPr id="12293" name="Title 1"/>
          <p:cNvSpPr txBox="1">
            <a:spLocks/>
          </p:cNvSpPr>
          <p:nvPr/>
        </p:nvSpPr>
        <p:spPr bwMode="auto">
          <a:xfrm>
            <a:off x="304800" y="96838"/>
            <a:ext cx="8499475" cy="1655762"/>
          </a:xfrm>
          <a:prstGeom prst="rect">
            <a:avLst/>
          </a:prstGeom>
          <a:noFill/>
          <a:ln w="9525">
            <a:noFill/>
            <a:miter lim="800000"/>
            <a:headEnd/>
            <a:tailEnd/>
          </a:ln>
        </p:spPr>
        <p:txBody>
          <a:bodyPr wrap="none" lIns="0" tIns="0" rIns="0" bIns="0"/>
          <a:lstStyle/>
          <a:p>
            <a:r>
              <a:rPr lang="en-US" sz="4600" b="1">
                <a:solidFill>
                  <a:schemeClr val="bg1"/>
                </a:solidFill>
                <a:latin typeface="Arial Bold" pitchFamily="-112" charset="0"/>
                <a:cs typeface="Arial Bold" pitchFamily="-112" charset="0"/>
              </a:rPr>
              <a:t>Brad McGehee’s </a:t>
            </a:r>
            <a:br>
              <a:rPr lang="en-US" sz="4600" b="1">
                <a:solidFill>
                  <a:schemeClr val="bg1"/>
                </a:solidFill>
                <a:latin typeface="Arial Bold" pitchFamily="-112" charset="0"/>
                <a:cs typeface="Arial Bold" pitchFamily="-112" charset="0"/>
              </a:rPr>
            </a:br>
            <a:r>
              <a:rPr lang="en-US" sz="3800" b="1">
                <a:solidFill>
                  <a:schemeClr val="bg1"/>
                </a:solidFill>
                <a:latin typeface="Arial Bold" pitchFamily="-112" charset="0"/>
                <a:cs typeface="Arial Bold" pitchFamily="-112" charset="0"/>
              </a:rPr>
              <a:t>SQL Server Stumpers</a:t>
            </a:r>
            <a:endParaRPr lang="en-US" sz="3800">
              <a:solidFill>
                <a:schemeClr val="bg1"/>
              </a:solidFill>
              <a:latin typeface="Arial Bold" pitchFamily="-112" charset="0"/>
              <a:cs typeface="Arial Bold" pitchFamily="-112" charset="0"/>
            </a:endParaRPr>
          </a:p>
        </p:txBody>
      </p:sp>
      <p:pic>
        <p:nvPicPr>
          <p:cNvPr id="12294" name="Picture 7" descr="BRAD_M1.png"/>
          <p:cNvPicPr>
            <a:picLocks noChangeAspect="1"/>
          </p:cNvPicPr>
          <p:nvPr/>
        </p:nvPicPr>
        <p:blipFill>
          <a:blip r:embed="rId4" cstate="print"/>
          <a:srcRect/>
          <a:stretch>
            <a:fillRect/>
          </a:stretch>
        </p:blipFill>
        <p:spPr bwMode="auto">
          <a:xfrm>
            <a:off x="-1601788" y="2312988"/>
            <a:ext cx="4572001" cy="4545012"/>
          </a:xfrm>
          <a:prstGeom prst="rect">
            <a:avLst/>
          </a:prstGeom>
          <a:noFill/>
          <a:ln w="9525">
            <a:noFill/>
            <a:miter lim="800000"/>
            <a:headEnd/>
            <a:tailEnd/>
          </a:ln>
        </p:spPr>
      </p:pic>
      <p:sp>
        <p:nvSpPr>
          <p:cNvPr id="12295" name="Title 1"/>
          <p:cNvSpPr txBox="1">
            <a:spLocks/>
          </p:cNvSpPr>
          <p:nvPr/>
        </p:nvSpPr>
        <p:spPr bwMode="auto">
          <a:xfrm>
            <a:off x="2743200" y="4800600"/>
            <a:ext cx="5129213" cy="685800"/>
          </a:xfrm>
          <a:prstGeom prst="rect">
            <a:avLst/>
          </a:prstGeom>
          <a:noFill/>
          <a:ln w="9525">
            <a:noFill/>
            <a:miter lim="800000"/>
            <a:headEnd/>
            <a:tailEnd/>
          </a:ln>
        </p:spPr>
        <p:txBody>
          <a:bodyPr wrap="none" lIns="0" tIns="0" rIns="0" bIns="0"/>
          <a:lstStyle/>
          <a:p>
            <a:pPr algn="ctr"/>
            <a:r>
              <a:rPr lang="en-US" sz="4400" b="1">
                <a:solidFill>
                  <a:schemeClr val="bg1"/>
                </a:solidFill>
                <a:latin typeface="Arial Bold" pitchFamily="-112" charset="0"/>
                <a:cs typeface="Arial Bold" pitchFamily="-112" charset="0"/>
              </a:rPr>
              <a:t>False!</a:t>
            </a:r>
            <a:endParaRPr lang="en-US" sz="4400">
              <a:solidFill>
                <a:schemeClr val="bg1"/>
              </a:solidFill>
              <a:latin typeface="Arial Bold" pitchFamily="-112" charset="0"/>
              <a:cs typeface="Arial Bold" pitchFamily="-112" charset="0"/>
            </a:endParaRPr>
          </a:p>
        </p:txBody>
      </p:sp>
    </p:spTree>
  </p:cSld>
  <p:clrMapOvr>
    <a:masterClrMapping/>
  </p:clrMapOvr>
  <p:transition advTm="10000"/>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13314" name="Title 1"/>
          <p:cNvSpPr>
            <a:spLocks noGrp="1"/>
          </p:cNvSpPr>
          <p:nvPr>
            <p:ph type="ctrTitle"/>
          </p:nvPr>
        </p:nvSpPr>
        <p:spPr>
          <a:xfrm>
            <a:off x="381000" y="1676400"/>
            <a:ext cx="8440738" cy="1143000"/>
          </a:xfrm>
        </p:spPr>
        <p:txBody>
          <a:bodyPr wrap="none" lIns="0" tIns="0" rIns="0" bIns="0" anchor="t"/>
          <a:lstStyle/>
          <a:p>
            <a:pPr algn="l" eaLnBrk="1" hangingPunct="1"/>
            <a:r>
              <a:rPr lang="en-US" sz="5000" b="1" smtClean="0">
                <a:solidFill>
                  <a:schemeClr val="bg1"/>
                </a:solidFill>
                <a:latin typeface="Arial Bold" pitchFamily="-112" charset="0"/>
                <a:cs typeface="Arial Bold" pitchFamily="-112" charset="0"/>
              </a:rPr>
              <a:t>Did you know?</a:t>
            </a:r>
            <a:endParaRPr lang="en-US" sz="2000" smtClean="0">
              <a:solidFill>
                <a:schemeClr val="bg1"/>
              </a:solidFill>
              <a:latin typeface="Arial Bold" pitchFamily="-112" charset="0"/>
              <a:cs typeface="Arial Bold" pitchFamily="-112" charset="0"/>
            </a:endParaRPr>
          </a:p>
        </p:txBody>
      </p:sp>
      <p:sp>
        <p:nvSpPr>
          <p:cNvPr id="13315" name="TextBox 8"/>
          <p:cNvSpPr txBox="1">
            <a:spLocks noChangeArrowheads="1"/>
          </p:cNvSpPr>
          <p:nvPr/>
        </p:nvSpPr>
        <p:spPr bwMode="auto">
          <a:xfrm>
            <a:off x="381000" y="3048000"/>
            <a:ext cx="6553200" cy="2246313"/>
          </a:xfrm>
          <a:prstGeom prst="rect">
            <a:avLst/>
          </a:prstGeom>
          <a:noFill/>
          <a:ln w="9525">
            <a:noFill/>
            <a:miter lim="800000"/>
            <a:headEnd/>
            <a:tailEnd/>
          </a:ln>
        </p:spPr>
        <p:txBody>
          <a:bodyPr>
            <a:spAutoFit/>
          </a:bodyPr>
          <a:lstStyle/>
          <a:p>
            <a:r>
              <a:rPr lang="en-US" sz="2800">
                <a:solidFill>
                  <a:srgbClr val="D9D9D9"/>
                </a:solidFill>
                <a:latin typeface="Arial Bold" pitchFamily="-112" charset="0"/>
                <a:cs typeface="Arial Bold" pitchFamily="-112" charset="0"/>
              </a:rPr>
              <a:t>Simple-Talk.com has a wealth of articles written by industry experts on SQL Server, .NET and SysAdmin, with no registration required to access each article.</a:t>
            </a:r>
          </a:p>
        </p:txBody>
      </p:sp>
      <p:pic>
        <p:nvPicPr>
          <p:cNvPr id="13316" name="Picture 4" descr="logo_colour_RGB.eps"/>
          <p:cNvPicPr>
            <a:picLocks noChangeAspect="1"/>
          </p:cNvPicPr>
          <p:nvPr/>
        </p:nvPicPr>
        <p:blipFill>
          <a:blip r:embed="rId2" cstate="print"/>
          <a:srcRect/>
          <a:stretch>
            <a:fillRect/>
          </a:stretch>
        </p:blipFill>
        <p:spPr bwMode="auto">
          <a:xfrm>
            <a:off x="381000" y="322263"/>
            <a:ext cx="4191000" cy="820737"/>
          </a:xfrm>
          <a:prstGeom prst="rect">
            <a:avLst/>
          </a:prstGeom>
          <a:noFill/>
          <a:ln w="9525">
            <a:noFill/>
            <a:miter lim="800000"/>
            <a:headEnd/>
            <a:tailEnd/>
          </a:ln>
        </p:spPr>
      </p:pic>
      <p:pic>
        <p:nvPicPr>
          <p:cNvPr id="13317" name="Picture 5" descr="TONY_M1_SML.png"/>
          <p:cNvPicPr>
            <a:picLocks noChangeAspect="1"/>
          </p:cNvPicPr>
          <p:nvPr/>
        </p:nvPicPr>
        <p:blipFill>
          <a:blip r:embed="rId3" cstate="print"/>
          <a:srcRect/>
          <a:stretch>
            <a:fillRect/>
          </a:stretch>
        </p:blipFill>
        <p:spPr bwMode="auto">
          <a:xfrm>
            <a:off x="6608763" y="2819400"/>
            <a:ext cx="4059237" cy="4038600"/>
          </a:xfrm>
          <a:prstGeom prst="rect">
            <a:avLst/>
          </a:prstGeom>
          <a:noFill/>
          <a:ln w="9525">
            <a:noFill/>
            <a:miter lim="800000"/>
            <a:headEnd/>
            <a:tailEnd/>
          </a:ln>
        </p:spPr>
      </p:pic>
    </p:spTree>
  </p:cSld>
  <p:clrMapOvr>
    <a:masterClrMapping/>
  </p:clrMapOvr>
  <p:transition advTm="10000"/>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pic>
        <p:nvPicPr>
          <p:cNvPr id="14338" name="Picture 7" descr="BUBBLE.eps"/>
          <p:cNvPicPr>
            <a:picLocks noChangeAspect="1"/>
          </p:cNvPicPr>
          <p:nvPr/>
        </p:nvPicPr>
        <p:blipFill>
          <a:blip r:embed="rId2" cstate="print"/>
          <a:srcRect/>
          <a:stretch>
            <a:fillRect/>
          </a:stretch>
        </p:blipFill>
        <p:spPr bwMode="auto">
          <a:xfrm>
            <a:off x="2057400" y="1731963"/>
            <a:ext cx="5815013" cy="2819400"/>
          </a:xfrm>
          <a:prstGeom prst="rect">
            <a:avLst/>
          </a:prstGeom>
          <a:noFill/>
          <a:ln w="9525">
            <a:noFill/>
            <a:miter lim="800000"/>
            <a:headEnd/>
            <a:tailEnd/>
          </a:ln>
        </p:spPr>
      </p:pic>
      <p:sp>
        <p:nvSpPr>
          <p:cNvPr id="14339" name="TextBox 8"/>
          <p:cNvSpPr txBox="1">
            <a:spLocks noChangeArrowheads="1"/>
          </p:cNvSpPr>
          <p:nvPr/>
        </p:nvSpPr>
        <p:spPr bwMode="auto">
          <a:xfrm>
            <a:off x="2970213" y="2020888"/>
            <a:ext cx="4572000" cy="2246312"/>
          </a:xfrm>
          <a:prstGeom prst="rect">
            <a:avLst/>
          </a:prstGeom>
          <a:noFill/>
          <a:ln w="9525">
            <a:noFill/>
            <a:miter lim="800000"/>
            <a:headEnd/>
            <a:tailEnd/>
          </a:ln>
        </p:spPr>
        <p:txBody>
          <a:bodyPr>
            <a:spAutoFit/>
          </a:bodyPr>
          <a:lstStyle/>
          <a:p>
            <a:r>
              <a:rPr lang="en-US" sz="2800" b="1">
                <a:latin typeface="Arial Bold" pitchFamily="-112" charset="0"/>
                <a:cs typeface="Arial Bold" pitchFamily="-112" charset="0"/>
              </a:rPr>
              <a:t>"After updating the fragmentation of an index using ALTER INDEX REBUILD you don't need to update the statistics."</a:t>
            </a:r>
            <a:endParaRPr lang="en-US" sz="2800" b="1">
              <a:solidFill>
                <a:schemeClr val="bg1"/>
              </a:solidFill>
              <a:latin typeface="Arial Bold" pitchFamily="-112" charset="0"/>
              <a:cs typeface="Arial Bold" pitchFamily="-112" charset="0"/>
            </a:endParaRPr>
          </a:p>
        </p:txBody>
      </p:sp>
      <p:pic>
        <p:nvPicPr>
          <p:cNvPr id="14340" name="Picture 11" descr="RG-simpletools-onred.eps"/>
          <p:cNvPicPr>
            <a:picLocks noChangeAspect="1"/>
          </p:cNvPicPr>
          <p:nvPr/>
        </p:nvPicPr>
        <p:blipFill>
          <a:blip r:embed="rId3" cstate="print"/>
          <a:srcRect/>
          <a:stretch>
            <a:fillRect/>
          </a:stretch>
        </p:blipFill>
        <p:spPr bwMode="auto">
          <a:xfrm>
            <a:off x="6934200" y="5961063"/>
            <a:ext cx="1984375" cy="681037"/>
          </a:xfrm>
          <a:prstGeom prst="rect">
            <a:avLst/>
          </a:prstGeom>
          <a:noFill/>
          <a:ln w="9525">
            <a:noFill/>
            <a:miter lim="800000"/>
            <a:headEnd/>
            <a:tailEnd/>
          </a:ln>
        </p:spPr>
      </p:pic>
      <p:sp>
        <p:nvSpPr>
          <p:cNvPr id="14341" name="Title 1"/>
          <p:cNvSpPr txBox="1">
            <a:spLocks/>
          </p:cNvSpPr>
          <p:nvPr/>
        </p:nvSpPr>
        <p:spPr bwMode="auto">
          <a:xfrm>
            <a:off x="304800" y="96838"/>
            <a:ext cx="8499475" cy="1655762"/>
          </a:xfrm>
          <a:prstGeom prst="rect">
            <a:avLst/>
          </a:prstGeom>
          <a:noFill/>
          <a:ln w="9525">
            <a:noFill/>
            <a:miter lim="800000"/>
            <a:headEnd/>
            <a:tailEnd/>
          </a:ln>
        </p:spPr>
        <p:txBody>
          <a:bodyPr wrap="none" lIns="0" tIns="0" rIns="0" bIns="0"/>
          <a:lstStyle/>
          <a:p>
            <a:r>
              <a:rPr lang="en-US" sz="4600" b="1">
                <a:solidFill>
                  <a:schemeClr val="bg1"/>
                </a:solidFill>
                <a:latin typeface="Arial Bold" pitchFamily="-112" charset="0"/>
                <a:cs typeface="Arial Bold" pitchFamily="-112" charset="0"/>
              </a:rPr>
              <a:t>Brad McGehee’s </a:t>
            </a:r>
            <a:br>
              <a:rPr lang="en-US" sz="4600" b="1">
                <a:solidFill>
                  <a:schemeClr val="bg1"/>
                </a:solidFill>
                <a:latin typeface="Arial Bold" pitchFamily="-112" charset="0"/>
                <a:cs typeface="Arial Bold" pitchFamily="-112" charset="0"/>
              </a:rPr>
            </a:br>
            <a:r>
              <a:rPr lang="en-US" sz="3800" b="1">
                <a:solidFill>
                  <a:schemeClr val="bg1"/>
                </a:solidFill>
                <a:latin typeface="Arial Bold" pitchFamily="-112" charset="0"/>
                <a:cs typeface="Arial Bold" pitchFamily="-112" charset="0"/>
              </a:rPr>
              <a:t>SQL Server Stumpers</a:t>
            </a:r>
            <a:endParaRPr lang="en-US" sz="3800">
              <a:solidFill>
                <a:schemeClr val="bg1"/>
              </a:solidFill>
              <a:latin typeface="Arial Bold" pitchFamily="-112" charset="0"/>
              <a:cs typeface="Arial Bold" pitchFamily="-112" charset="0"/>
            </a:endParaRPr>
          </a:p>
        </p:txBody>
      </p:sp>
      <p:pic>
        <p:nvPicPr>
          <p:cNvPr id="14342" name="Picture 7" descr="BRAD_M1.png"/>
          <p:cNvPicPr>
            <a:picLocks noChangeAspect="1"/>
          </p:cNvPicPr>
          <p:nvPr/>
        </p:nvPicPr>
        <p:blipFill>
          <a:blip r:embed="rId4" cstate="print"/>
          <a:srcRect/>
          <a:stretch>
            <a:fillRect/>
          </a:stretch>
        </p:blipFill>
        <p:spPr bwMode="auto">
          <a:xfrm>
            <a:off x="-1601788" y="2312988"/>
            <a:ext cx="4572001" cy="4545012"/>
          </a:xfrm>
          <a:prstGeom prst="rect">
            <a:avLst/>
          </a:prstGeom>
          <a:noFill/>
          <a:ln w="9525">
            <a:noFill/>
            <a:miter lim="800000"/>
            <a:headEnd/>
            <a:tailEnd/>
          </a:ln>
        </p:spPr>
      </p:pic>
      <p:sp>
        <p:nvSpPr>
          <p:cNvPr id="14343" name="Title 1"/>
          <p:cNvSpPr txBox="1">
            <a:spLocks/>
          </p:cNvSpPr>
          <p:nvPr/>
        </p:nvSpPr>
        <p:spPr bwMode="auto">
          <a:xfrm>
            <a:off x="2743200" y="4800600"/>
            <a:ext cx="5129213" cy="685800"/>
          </a:xfrm>
          <a:prstGeom prst="rect">
            <a:avLst/>
          </a:prstGeom>
          <a:noFill/>
          <a:ln w="9525">
            <a:noFill/>
            <a:miter lim="800000"/>
            <a:headEnd/>
            <a:tailEnd/>
          </a:ln>
        </p:spPr>
        <p:txBody>
          <a:bodyPr wrap="none" lIns="0" tIns="0" rIns="0" bIns="0"/>
          <a:lstStyle/>
          <a:p>
            <a:pPr algn="ctr"/>
            <a:r>
              <a:rPr lang="en-US" sz="4400" b="1">
                <a:solidFill>
                  <a:schemeClr val="bg1"/>
                </a:solidFill>
                <a:latin typeface="Arial Bold" pitchFamily="-112" charset="0"/>
                <a:cs typeface="Arial Bold" pitchFamily="-112" charset="0"/>
              </a:rPr>
              <a:t>True or False?</a:t>
            </a:r>
            <a:endParaRPr lang="en-US" sz="4400">
              <a:solidFill>
                <a:schemeClr val="bg1"/>
              </a:solidFill>
              <a:latin typeface="Arial Bold" pitchFamily="-112" charset="0"/>
              <a:cs typeface="Arial Bold" pitchFamily="-112" charset="0"/>
            </a:endParaRPr>
          </a:p>
        </p:txBody>
      </p:sp>
    </p:spTree>
  </p:cSld>
  <p:clrMapOvr>
    <a:masterClrMapping/>
  </p:clrMapOvr>
  <p:transition advTm="10000"/>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pic>
        <p:nvPicPr>
          <p:cNvPr id="15362" name="Picture 7" descr="BUBBLE.eps"/>
          <p:cNvPicPr>
            <a:picLocks noChangeAspect="1"/>
          </p:cNvPicPr>
          <p:nvPr/>
        </p:nvPicPr>
        <p:blipFill>
          <a:blip r:embed="rId2" cstate="print"/>
          <a:srcRect/>
          <a:stretch>
            <a:fillRect/>
          </a:stretch>
        </p:blipFill>
        <p:spPr bwMode="auto">
          <a:xfrm>
            <a:off x="1677988" y="1676400"/>
            <a:ext cx="5815012" cy="2819400"/>
          </a:xfrm>
          <a:prstGeom prst="rect">
            <a:avLst/>
          </a:prstGeom>
          <a:noFill/>
          <a:ln w="9525">
            <a:noFill/>
            <a:miter lim="800000"/>
            <a:headEnd/>
            <a:tailEnd/>
          </a:ln>
        </p:spPr>
      </p:pic>
      <p:sp>
        <p:nvSpPr>
          <p:cNvPr id="15363" name="TextBox 8"/>
          <p:cNvSpPr txBox="1">
            <a:spLocks noChangeArrowheads="1"/>
          </p:cNvSpPr>
          <p:nvPr/>
        </p:nvSpPr>
        <p:spPr bwMode="auto">
          <a:xfrm>
            <a:off x="2590800" y="1828800"/>
            <a:ext cx="4800600" cy="2303463"/>
          </a:xfrm>
          <a:prstGeom prst="rect">
            <a:avLst/>
          </a:prstGeom>
          <a:noFill/>
          <a:ln w="9525">
            <a:noFill/>
            <a:miter lim="800000"/>
            <a:headEnd/>
            <a:tailEnd/>
          </a:ln>
        </p:spPr>
        <p:txBody>
          <a:bodyPr>
            <a:spAutoFit/>
          </a:bodyPr>
          <a:lstStyle/>
          <a:p>
            <a:pPr>
              <a:lnSpc>
                <a:spcPts val="2900"/>
              </a:lnSpc>
            </a:pPr>
            <a:r>
              <a:rPr lang="en-US" sz="2000" b="1">
                <a:latin typeface="Arial Bold" pitchFamily="-112" charset="0"/>
                <a:cs typeface="Arial Bold" pitchFamily="-112" charset="0"/>
              </a:rPr>
              <a:t>"SQL Prompt simply sits behind the scenes and provides unobtrusive help when you press CTRL+SPACEBAR or when you type "." after a table/view/alias name. "</a:t>
            </a:r>
            <a:r>
              <a:rPr lang="en-US" sz="2000" b="1">
                <a:solidFill>
                  <a:schemeClr val="bg1"/>
                </a:solidFill>
                <a:latin typeface="Arial Bold" pitchFamily="-112" charset="0"/>
                <a:cs typeface="Arial Bold" pitchFamily="-112" charset="0"/>
              </a:rPr>
              <a:t> </a:t>
            </a:r>
          </a:p>
          <a:p>
            <a:pPr>
              <a:lnSpc>
                <a:spcPts val="2900"/>
              </a:lnSpc>
            </a:pPr>
            <a:r>
              <a:rPr lang="en-US" sz="1600" b="1">
                <a:solidFill>
                  <a:srgbClr val="CD0000"/>
                </a:solidFill>
                <a:latin typeface="Arial Bold" pitchFamily="-112" charset="0"/>
                <a:cs typeface="Arial Bold" pitchFamily="-112" charset="0"/>
              </a:rPr>
              <a:t>Simon Galbraith </a:t>
            </a:r>
            <a:r>
              <a:rPr lang="en-US" sz="1600">
                <a:latin typeface="Arial Bold" pitchFamily="-112" charset="0"/>
                <a:cs typeface="Arial Bold" pitchFamily="-112" charset="0"/>
              </a:rPr>
              <a:t>Red Gate Software</a:t>
            </a:r>
            <a:endParaRPr lang="en-US" sz="1600" b="1">
              <a:latin typeface="Arial Bold" pitchFamily="-112" charset="0"/>
              <a:cs typeface="Arial Bold" pitchFamily="-112" charset="0"/>
            </a:endParaRPr>
          </a:p>
        </p:txBody>
      </p:sp>
      <p:pic>
        <p:nvPicPr>
          <p:cNvPr id="15364" name="Picture 11" descr="RG-simpletools-onred.eps"/>
          <p:cNvPicPr>
            <a:picLocks noChangeAspect="1"/>
          </p:cNvPicPr>
          <p:nvPr/>
        </p:nvPicPr>
        <p:blipFill>
          <a:blip r:embed="rId3" cstate="print"/>
          <a:srcRect/>
          <a:stretch>
            <a:fillRect/>
          </a:stretch>
        </p:blipFill>
        <p:spPr bwMode="auto">
          <a:xfrm>
            <a:off x="6934200" y="5961063"/>
            <a:ext cx="1984375" cy="681037"/>
          </a:xfrm>
          <a:prstGeom prst="rect">
            <a:avLst/>
          </a:prstGeom>
          <a:noFill/>
          <a:ln w="9525">
            <a:noFill/>
            <a:miter lim="800000"/>
            <a:headEnd/>
            <a:tailEnd/>
          </a:ln>
        </p:spPr>
      </p:pic>
      <p:sp>
        <p:nvSpPr>
          <p:cNvPr id="15365" name="Title 1"/>
          <p:cNvSpPr txBox="1">
            <a:spLocks/>
          </p:cNvSpPr>
          <p:nvPr/>
        </p:nvSpPr>
        <p:spPr bwMode="auto">
          <a:xfrm>
            <a:off x="304800" y="228600"/>
            <a:ext cx="8499475" cy="817563"/>
          </a:xfrm>
          <a:prstGeom prst="rect">
            <a:avLst/>
          </a:prstGeom>
          <a:noFill/>
          <a:ln w="9525">
            <a:noFill/>
            <a:miter lim="800000"/>
            <a:headEnd/>
            <a:tailEnd/>
          </a:ln>
        </p:spPr>
        <p:txBody>
          <a:bodyPr wrap="none" lIns="0" tIns="0" rIns="0" bIns="0"/>
          <a:lstStyle/>
          <a:p>
            <a:r>
              <a:rPr lang="en-US" sz="5000" b="1">
                <a:solidFill>
                  <a:schemeClr val="bg1"/>
                </a:solidFill>
                <a:latin typeface="Arial Bold" pitchFamily="-112" charset="0"/>
                <a:cs typeface="Arial Bold" pitchFamily="-112" charset="0"/>
              </a:rPr>
              <a:t>Did you know?</a:t>
            </a:r>
            <a:r>
              <a:rPr lang="en-US" sz="4000" b="1">
                <a:solidFill>
                  <a:schemeClr val="bg1"/>
                </a:solidFill>
                <a:latin typeface="Arial Bold" pitchFamily="-112" charset="0"/>
                <a:cs typeface="Arial Bold" pitchFamily="-112" charset="0"/>
              </a:rPr>
              <a:t/>
            </a:r>
            <a:br>
              <a:rPr lang="en-US" sz="4000" b="1">
                <a:solidFill>
                  <a:schemeClr val="bg1"/>
                </a:solidFill>
                <a:latin typeface="Arial Bold" pitchFamily="-112" charset="0"/>
                <a:cs typeface="Arial Bold" pitchFamily="-112" charset="0"/>
              </a:rPr>
            </a:br>
            <a:endParaRPr lang="en-US" sz="2000">
              <a:solidFill>
                <a:schemeClr val="bg1"/>
              </a:solidFill>
              <a:latin typeface="Arial Bold" pitchFamily="-112" charset="0"/>
              <a:cs typeface="Arial Bold" pitchFamily="-112" charset="0"/>
            </a:endParaRPr>
          </a:p>
        </p:txBody>
      </p:sp>
      <p:pic>
        <p:nvPicPr>
          <p:cNvPr id="15366" name="Picture 9" descr="SQL Prompt_RG_ONRED.eps"/>
          <p:cNvPicPr>
            <a:picLocks noChangeAspect="1"/>
          </p:cNvPicPr>
          <p:nvPr/>
        </p:nvPicPr>
        <p:blipFill>
          <a:blip r:embed="rId4" cstate="print"/>
          <a:srcRect/>
          <a:stretch>
            <a:fillRect/>
          </a:stretch>
        </p:blipFill>
        <p:spPr bwMode="auto">
          <a:xfrm>
            <a:off x="7162800" y="288925"/>
            <a:ext cx="1624013" cy="696913"/>
          </a:xfrm>
          <a:prstGeom prst="rect">
            <a:avLst/>
          </a:prstGeom>
          <a:noFill/>
          <a:ln w="9525">
            <a:noFill/>
            <a:miter lim="800000"/>
            <a:headEnd/>
            <a:tailEnd/>
          </a:ln>
        </p:spPr>
      </p:pic>
      <p:pic>
        <p:nvPicPr>
          <p:cNvPr id="15367" name="Picture 6" descr="Simon_M1.eps"/>
          <p:cNvPicPr>
            <a:picLocks noChangeAspect="1"/>
          </p:cNvPicPr>
          <p:nvPr/>
        </p:nvPicPr>
        <p:blipFill>
          <a:blip r:embed="rId5" cstate="print"/>
          <a:srcRect/>
          <a:stretch>
            <a:fillRect/>
          </a:stretch>
        </p:blipFill>
        <p:spPr bwMode="auto">
          <a:xfrm>
            <a:off x="257175" y="3048000"/>
            <a:ext cx="1373188" cy="3594100"/>
          </a:xfrm>
          <a:prstGeom prst="rect">
            <a:avLst/>
          </a:prstGeom>
          <a:noFill/>
          <a:ln w="9525">
            <a:noFill/>
            <a:miter lim="800000"/>
            <a:headEnd/>
            <a:tailEnd/>
          </a:ln>
        </p:spPr>
      </p:pic>
    </p:spTree>
  </p:cSld>
  <p:clrMapOvr>
    <a:masterClrMapping/>
  </p:clrMapOvr>
  <p:transition advTm="10000"/>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pic>
        <p:nvPicPr>
          <p:cNvPr id="16386" name="Picture 7" descr="BUBBLE.eps"/>
          <p:cNvPicPr>
            <a:picLocks noChangeAspect="1"/>
          </p:cNvPicPr>
          <p:nvPr/>
        </p:nvPicPr>
        <p:blipFill>
          <a:blip r:embed="rId2" cstate="print"/>
          <a:srcRect/>
          <a:stretch>
            <a:fillRect/>
          </a:stretch>
        </p:blipFill>
        <p:spPr bwMode="auto">
          <a:xfrm>
            <a:off x="2057400" y="1731963"/>
            <a:ext cx="5815013" cy="2819400"/>
          </a:xfrm>
          <a:prstGeom prst="rect">
            <a:avLst/>
          </a:prstGeom>
          <a:noFill/>
          <a:ln w="9525">
            <a:noFill/>
            <a:miter lim="800000"/>
            <a:headEnd/>
            <a:tailEnd/>
          </a:ln>
        </p:spPr>
      </p:pic>
      <p:sp>
        <p:nvSpPr>
          <p:cNvPr id="16387" name="TextBox 8"/>
          <p:cNvSpPr txBox="1">
            <a:spLocks noChangeArrowheads="1"/>
          </p:cNvSpPr>
          <p:nvPr/>
        </p:nvSpPr>
        <p:spPr bwMode="auto">
          <a:xfrm>
            <a:off x="2970213" y="2020888"/>
            <a:ext cx="4572000" cy="2246312"/>
          </a:xfrm>
          <a:prstGeom prst="rect">
            <a:avLst/>
          </a:prstGeom>
          <a:noFill/>
          <a:ln w="9525">
            <a:noFill/>
            <a:miter lim="800000"/>
            <a:headEnd/>
            <a:tailEnd/>
          </a:ln>
        </p:spPr>
        <p:txBody>
          <a:bodyPr>
            <a:spAutoFit/>
          </a:bodyPr>
          <a:lstStyle/>
          <a:p>
            <a:r>
              <a:rPr lang="en-US" sz="2800" b="1">
                <a:latin typeface="Arial Bold" pitchFamily="-112" charset="0"/>
                <a:cs typeface="Arial Bold" pitchFamily="-112" charset="0"/>
              </a:rPr>
              <a:t>"After updating the fragmentation of an index using ALTER INDEX REBUILD you don't need to update the statistics."</a:t>
            </a:r>
            <a:endParaRPr lang="en-US" sz="2800" b="1">
              <a:solidFill>
                <a:schemeClr val="bg1"/>
              </a:solidFill>
              <a:latin typeface="Arial Bold" pitchFamily="-112" charset="0"/>
              <a:cs typeface="Arial Bold" pitchFamily="-112" charset="0"/>
            </a:endParaRPr>
          </a:p>
        </p:txBody>
      </p:sp>
      <p:pic>
        <p:nvPicPr>
          <p:cNvPr id="16388" name="Picture 11" descr="RG-simpletools-onred.eps"/>
          <p:cNvPicPr>
            <a:picLocks noChangeAspect="1"/>
          </p:cNvPicPr>
          <p:nvPr/>
        </p:nvPicPr>
        <p:blipFill>
          <a:blip r:embed="rId3" cstate="print"/>
          <a:srcRect/>
          <a:stretch>
            <a:fillRect/>
          </a:stretch>
        </p:blipFill>
        <p:spPr bwMode="auto">
          <a:xfrm>
            <a:off x="6934200" y="5961063"/>
            <a:ext cx="1984375" cy="681037"/>
          </a:xfrm>
          <a:prstGeom prst="rect">
            <a:avLst/>
          </a:prstGeom>
          <a:noFill/>
          <a:ln w="9525">
            <a:noFill/>
            <a:miter lim="800000"/>
            <a:headEnd/>
            <a:tailEnd/>
          </a:ln>
        </p:spPr>
      </p:pic>
      <p:sp>
        <p:nvSpPr>
          <p:cNvPr id="16389" name="Title 1"/>
          <p:cNvSpPr txBox="1">
            <a:spLocks/>
          </p:cNvSpPr>
          <p:nvPr/>
        </p:nvSpPr>
        <p:spPr bwMode="auto">
          <a:xfrm>
            <a:off x="304800" y="96838"/>
            <a:ext cx="8499475" cy="1655762"/>
          </a:xfrm>
          <a:prstGeom prst="rect">
            <a:avLst/>
          </a:prstGeom>
          <a:noFill/>
          <a:ln w="9525">
            <a:noFill/>
            <a:miter lim="800000"/>
            <a:headEnd/>
            <a:tailEnd/>
          </a:ln>
        </p:spPr>
        <p:txBody>
          <a:bodyPr wrap="none" lIns="0" tIns="0" rIns="0" bIns="0"/>
          <a:lstStyle/>
          <a:p>
            <a:r>
              <a:rPr lang="en-US" sz="4600" b="1">
                <a:solidFill>
                  <a:schemeClr val="bg1"/>
                </a:solidFill>
                <a:latin typeface="Arial Bold" pitchFamily="-112" charset="0"/>
                <a:cs typeface="Arial Bold" pitchFamily="-112" charset="0"/>
              </a:rPr>
              <a:t>Brad McGehee’s </a:t>
            </a:r>
            <a:br>
              <a:rPr lang="en-US" sz="4600" b="1">
                <a:solidFill>
                  <a:schemeClr val="bg1"/>
                </a:solidFill>
                <a:latin typeface="Arial Bold" pitchFamily="-112" charset="0"/>
                <a:cs typeface="Arial Bold" pitchFamily="-112" charset="0"/>
              </a:rPr>
            </a:br>
            <a:r>
              <a:rPr lang="en-US" sz="3800" b="1">
                <a:solidFill>
                  <a:schemeClr val="bg1"/>
                </a:solidFill>
                <a:latin typeface="Arial Bold" pitchFamily="-112" charset="0"/>
                <a:cs typeface="Arial Bold" pitchFamily="-112" charset="0"/>
              </a:rPr>
              <a:t>SQL Server Stumpers</a:t>
            </a:r>
            <a:endParaRPr lang="en-US" sz="3800">
              <a:solidFill>
                <a:schemeClr val="bg1"/>
              </a:solidFill>
              <a:latin typeface="Arial Bold" pitchFamily="-112" charset="0"/>
              <a:cs typeface="Arial Bold" pitchFamily="-112" charset="0"/>
            </a:endParaRPr>
          </a:p>
        </p:txBody>
      </p:sp>
      <p:pic>
        <p:nvPicPr>
          <p:cNvPr id="16390" name="Picture 7" descr="BRAD_M1.png"/>
          <p:cNvPicPr>
            <a:picLocks noChangeAspect="1"/>
          </p:cNvPicPr>
          <p:nvPr/>
        </p:nvPicPr>
        <p:blipFill>
          <a:blip r:embed="rId4" cstate="print"/>
          <a:srcRect/>
          <a:stretch>
            <a:fillRect/>
          </a:stretch>
        </p:blipFill>
        <p:spPr bwMode="auto">
          <a:xfrm>
            <a:off x="-1601788" y="2312988"/>
            <a:ext cx="4572001" cy="4545012"/>
          </a:xfrm>
          <a:prstGeom prst="rect">
            <a:avLst/>
          </a:prstGeom>
          <a:noFill/>
          <a:ln w="9525">
            <a:noFill/>
            <a:miter lim="800000"/>
            <a:headEnd/>
            <a:tailEnd/>
          </a:ln>
        </p:spPr>
      </p:pic>
      <p:sp>
        <p:nvSpPr>
          <p:cNvPr id="16391" name="Title 1"/>
          <p:cNvSpPr txBox="1">
            <a:spLocks/>
          </p:cNvSpPr>
          <p:nvPr/>
        </p:nvSpPr>
        <p:spPr bwMode="auto">
          <a:xfrm>
            <a:off x="2743200" y="4800600"/>
            <a:ext cx="5129213" cy="685800"/>
          </a:xfrm>
          <a:prstGeom prst="rect">
            <a:avLst/>
          </a:prstGeom>
          <a:noFill/>
          <a:ln w="9525">
            <a:noFill/>
            <a:miter lim="800000"/>
            <a:headEnd/>
            <a:tailEnd/>
          </a:ln>
        </p:spPr>
        <p:txBody>
          <a:bodyPr wrap="none" lIns="0" tIns="0" rIns="0" bIns="0"/>
          <a:lstStyle/>
          <a:p>
            <a:pPr algn="ctr"/>
            <a:r>
              <a:rPr lang="en-US" sz="4400" b="1">
                <a:solidFill>
                  <a:schemeClr val="bg1"/>
                </a:solidFill>
                <a:latin typeface="Arial Bold" pitchFamily="-112" charset="0"/>
                <a:cs typeface="Arial Bold" pitchFamily="-112" charset="0"/>
              </a:rPr>
              <a:t>True!</a:t>
            </a:r>
            <a:endParaRPr lang="en-US" sz="4400">
              <a:solidFill>
                <a:schemeClr val="bg1"/>
              </a:solidFill>
              <a:latin typeface="Arial Bold" pitchFamily="-112" charset="0"/>
              <a:cs typeface="Arial Bold" pitchFamily="-112" charset="0"/>
            </a:endParaRPr>
          </a:p>
        </p:txBody>
      </p:sp>
    </p:spTree>
  </p:cSld>
  <p:clrMapOvr>
    <a:masterClrMapping/>
  </p:clrMapOvr>
  <p:transition advTm="10000"/>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pic>
        <p:nvPicPr>
          <p:cNvPr id="17410" name="Picture 7" descr="BUBBLE.eps"/>
          <p:cNvPicPr>
            <a:picLocks noChangeAspect="1"/>
          </p:cNvPicPr>
          <p:nvPr/>
        </p:nvPicPr>
        <p:blipFill>
          <a:blip r:embed="rId3" cstate="print"/>
          <a:srcRect/>
          <a:stretch>
            <a:fillRect/>
          </a:stretch>
        </p:blipFill>
        <p:spPr bwMode="auto">
          <a:xfrm>
            <a:off x="1677988" y="1828800"/>
            <a:ext cx="5500687" cy="2667000"/>
          </a:xfrm>
          <a:prstGeom prst="rect">
            <a:avLst/>
          </a:prstGeom>
          <a:noFill/>
          <a:ln w="9525">
            <a:noFill/>
            <a:miter lim="800000"/>
            <a:headEnd/>
            <a:tailEnd/>
          </a:ln>
        </p:spPr>
      </p:pic>
      <p:sp>
        <p:nvSpPr>
          <p:cNvPr id="17411" name="TextBox 8"/>
          <p:cNvSpPr txBox="1">
            <a:spLocks noChangeArrowheads="1"/>
          </p:cNvSpPr>
          <p:nvPr/>
        </p:nvSpPr>
        <p:spPr bwMode="auto">
          <a:xfrm>
            <a:off x="2438400" y="1905000"/>
            <a:ext cx="4419600" cy="2390775"/>
          </a:xfrm>
          <a:prstGeom prst="rect">
            <a:avLst/>
          </a:prstGeom>
          <a:noFill/>
          <a:ln w="9525">
            <a:noFill/>
            <a:miter lim="800000"/>
            <a:headEnd/>
            <a:tailEnd/>
          </a:ln>
        </p:spPr>
        <p:txBody>
          <a:bodyPr>
            <a:spAutoFit/>
          </a:bodyPr>
          <a:lstStyle/>
          <a:p>
            <a:pPr>
              <a:lnSpc>
                <a:spcPts val="3825"/>
              </a:lnSpc>
            </a:pPr>
            <a:r>
              <a:rPr lang="en-US" sz="2800" b="1">
                <a:latin typeface="Arial Bold" pitchFamily="-112" charset="0"/>
                <a:cs typeface="Arial Bold" pitchFamily="-112" charset="0"/>
              </a:rPr>
              <a:t>"</a:t>
            </a:r>
            <a:r>
              <a:rPr lang="en-US" sz="2600" b="1">
                <a:latin typeface="Arial Bold" pitchFamily="-112" charset="0"/>
                <a:cs typeface="Arial Bold" pitchFamily="-112" charset="0"/>
              </a:rPr>
              <a:t>SQL Compare can find differences between your source control scripts and a live database.</a:t>
            </a:r>
            <a:r>
              <a:rPr lang="en-US" sz="2800" b="1">
                <a:latin typeface="Arial Bold" pitchFamily="-112" charset="0"/>
                <a:cs typeface="Arial Bold" pitchFamily="-112" charset="0"/>
              </a:rPr>
              <a:t> "</a:t>
            </a:r>
            <a:endParaRPr lang="en-US" sz="2600" b="1">
              <a:latin typeface="Arial Bold" pitchFamily="-112" charset="0"/>
              <a:cs typeface="Arial Bold" pitchFamily="-112" charset="0"/>
            </a:endParaRPr>
          </a:p>
          <a:p>
            <a:pPr>
              <a:lnSpc>
                <a:spcPct val="150000"/>
              </a:lnSpc>
            </a:pPr>
            <a:r>
              <a:rPr lang="en-US" sz="1600" b="1">
                <a:solidFill>
                  <a:srgbClr val="CD0000"/>
                </a:solidFill>
                <a:latin typeface="Arial Bold" pitchFamily="-112" charset="0"/>
                <a:cs typeface="Arial Bold" pitchFamily="-112" charset="0"/>
              </a:rPr>
              <a:t>Elliot Matthew </a:t>
            </a:r>
            <a:r>
              <a:rPr lang="en-US" sz="1600">
                <a:latin typeface="Arial Bold" pitchFamily="-112" charset="0"/>
                <a:cs typeface="Arial Bold" pitchFamily="-112" charset="0"/>
              </a:rPr>
              <a:t>Red Gate Software</a:t>
            </a:r>
            <a:endParaRPr lang="en-US" sz="1600" b="1">
              <a:latin typeface="Arial Bold" pitchFamily="-112" charset="0"/>
              <a:cs typeface="Arial Bold" pitchFamily="-112" charset="0"/>
            </a:endParaRPr>
          </a:p>
        </p:txBody>
      </p:sp>
      <p:pic>
        <p:nvPicPr>
          <p:cNvPr id="17412" name="Picture 11" descr="RG-simpletools-onred.eps"/>
          <p:cNvPicPr>
            <a:picLocks noChangeAspect="1"/>
          </p:cNvPicPr>
          <p:nvPr/>
        </p:nvPicPr>
        <p:blipFill>
          <a:blip r:embed="rId4" cstate="print"/>
          <a:srcRect/>
          <a:stretch>
            <a:fillRect/>
          </a:stretch>
        </p:blipFill>
        <p:spPr bwMode="auto">
          <a:xfrm>
            <a:off x="6934200" y="5961063"/>
            <a:ext cx="1984375" cy="681037"/>
          </a:xfrm>
          <a:prstGeom prst="rect">
            <a:avLst/>
          </a:prstGeom>
          <a:noFill/>
          <a:ln w="9525">
            <a:noFill/>
            <a:miter lim="800000"/>
            <a:headEnd/>
            <a:tailEnd/>
          </a:ln>
        </p:spPr>
      </p:pic>
      <p:sp>
        <p:nvSpPr>
          <p:cNvPr id="17413" name="Title 1"/>
          <p:cNvSpPr txBox="1">
            <a:spLocks/>
          </p:cNvSpPr>
          <p:nvPr/>
        </p:nvSpPr>
        <p:spPr bwMode="auto">
          <a:xfrm>
            <a:off x="304800" y="228600"/>
            <a:ext cx="8499475" cy="817563"/>
          </a:xfrm>
          <a:prstGeom prst="rect">
            <a:avLst/>
          </a:prstGeom>
          <a:noFill/>
          <a:ln w="9525">
            <a:noFill/>
            <a:miter lim="800000"/>
            <a:headEnd/>
            <a:tailEnd/>
          </a:ln>
        </p:spPr>
        <p:txBody>
          <a:bodyPr wrap="none" lIns="0" tIns="0" rIns="0" bIns="0"/>
          <a:lstStyle/>
          <a:p>
            <a:r>
              <a:rPr lang="en-US" sz="5000" b="1">
                <a:solidFill>
                  <a:schemeClr val="bg1"/>
                </a:solidFill>
                <a:latin typeface="Arial Bold" pitchFamily="-112" charset="0"/>
                <a:cs typeface="Arial Bold" pitchFamily="-112" charset="0"/>
              </a:rPr>
              <a:t>Did you know?</a:t>
            </a:r>
            <a:r>
              <a:rPr lang="en-US" sz="4000" b="1">
                <a:solidFill>
                  <a:schemeClr val="bg1"/>
                </a:solidFill>
                <a:latin typeface="Arial Bold" pitchFamily="-112" charset="0"/>
                <a:cs typeface="Arial Bold" pitchFamily="-112" charset="0"/>
              </a:rPr>
              <a:t/>
            </a:r>
            <a:br>
              <a:rPr lang="en-US" sz="4000" b="1">
                <a:solidFill>
                  <a:schemeClr val="bg1"/>
                </a:solidFill>
                <a:latin typeface="Arial Bold" pitchFamily="-112" charset="0"/>
                <a:cs typeface="Arial Bold" pitchFamily="-112" charset="0"/>
              </a:rPr>
            </a:br>
            <a:endParaRPr lang="en-US" sz="2000">
              <a:solidFill>
                <a:schemeClr val="bg1"/>
              </a:solidFill>
              <a:latin typeface="Arial Bold" pitchFamily="-112" charset="0"/>
              <a:cs typeface="Arial Bold" pitchFamily="-112" charset="0"/>
            </a:endParaRPr>
          </a:p>
        </p:txBody>
      </p:sp>
      <p:pic>
        <p:nvPicPr>
          <p:cNvPr id="17414" name="Picture 13" descr="SQL CompareVX CMYK.eps"/>
          <p:cNvPicPr>
            <a:picLocks noChangeAspect="1"/>
          </p:cNvPicPr>
          <p:nvPr/>
        </p:nvPicPr>
        <p:blipFill>
          <a:blip r:embed="rId5" cstate="print"/>
          <a:srcRect/>
          <a:stretch>
            <a:fillRect/>
          </a:stretch>
        </p:blipFill>
        <p:spPr bwMode="auto">
          <a:xfrm>
            <a:off x="7010400" y="228600"/>
            <a:ext cx="1793875" cy="817563"/>
          </a:xfrm>
          <a:prstGeom prst="rect">
            <a:avLst/>
          </a:prstGeom>
          <a:noFill/>
          <a:ln w="9525">
            <a:noFill/>
            <a:miter lim="800000"/>
            <a:headEnd/>
            <a:tailEnd/>
          </a:ln>
        </p:spPr>
      </p:pic>
      <p:pic>
        <p:nvPicPr>
          <p:cNvPr id="17415" name="Picture 7" descr="ELLIOT_M1.eps"/>
          <p:cNvPicPr>
            <a:picLocks noChangeAspect="1"/>
          </p:cNvPicPr>
          <p:nvPr/>
        </p:nvPicPr>
        <p:blipFill>
          <a:blip r:embed="rId6" cstate="print"/>
          <a:srcRect/>
          <a:stretch>
            <a:fillRect/>
          </a:stretch>
        </p:blipFill>
        <p:spPr bwMode="auto">
          <a:xfrm>
            <a:off x="257175" y="3048000"/>
            <a:ext cx="1266825" cy="3594100"/>
          </a:xfrm>
          <a:prstGeom prst="rect">
            <a:avLst/>
          </a:prstGeom>
          <a:noFill/>
          <a:ln w="9525">
            <a:noFill/>
            <a:miter lim="800000"/>
            <a:headEnd/>
            <a:tailEnd/>
          </a:ln>
        </p:spPr>
      </p:pic>
    </p:spTree>
  </p:cSld>
  <p:clrMapOvr>
    <a:masterClrMapping/>
  </p:clrMapOvr>
  <p:transition advTm="10000"/>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pic>
        <p:nvPicPr>
          <p:cNvPr id="18434" name="Picture 7" descr="BUBBLE.eps"/>
          <p:cNvPicPr>
            <a:picLocks noChangeAspect="1"/>
          </p:cNvPicPr>
          <p:nvPr/>
        </p:nvPicPr>
        <p:blipFill>
          <a:blip r:embed="rId2" cstate="print"/>
          <a:srcRect/>
          <a:stretch>
            <a:fillRect/>
          </a:stretch>
        </p:blipFill>
        <p:spPr bwMode="auto">
          <a:xfrm>
            <a:off x="2057400" y="1731963"/>
            <a:ext cx="5815013" cy="2819400"/>
          </a:xfrm>
          <a:prstGeom prst="rect">
            <a:avLst/>
          </a:prstGeom>
          <a:noFill/>
          <a:ln w="9525">
            <a:noFill/>
            <a:miter lim="800000"/>
            <a:headEnd/>
            <a:tailEnd/>
          </a:ln>
        </p:spPr>
      </p:pic>
      <p:sp>
        <p:nvSpPr>
          <p:cNvPr id="18435" name="TextBox 8"/>
          <p:cNvSpPr txBox="1">
            <a:spLocks noChangeArrowheads="1"/>
          </p:cNvSpPr>
          <p:nvPr/>
        </p:nvSpPr>
        <p:spPr bwMode="auto">
          <a:xfrm>
            <a:off x="2970213" y="2020888"/>
            <a:ext cx="4572000" cy="2246312"/>
          </a:xfrm>
          <a:prstGeom prst="rect">
            <a:avLst/>
          </a:prstGeom>
          <a:noFill/>
          <a:ln w="9525">
            <a:noFill/>
            <a:miter lim="800000"/>
            <a:headEnd/>
            <a:tailEnd/>
          </a:ln>
        </p:spPr>
        <p:txBody>
          <a:bodyPr>
            <a:spAutoFit/>
          </a:bodyPr>
          <a:lstStyle/>
          <a:p>
            <a:r>
              <a:rPr lang="en-US" sz="2800" b="1">
                <a:latin typeface="Arial Bold" pitchFamily="-112" charset="0"/>
                <a:cs typeface="Arial Bold" pitchFamily="-112" charset="0"/>
              </a:rPr>
              <a:t>"SQL Server automatically creates statistics on an index and it is impossible to turn that feature off."</a:t>
            </a:r>
            <a:endParaRPr lang="en-US" sz="2800" b="1">
              <a:solidFill>
                <a:schemeClr val="bg1"/>
              </a:solidFill>
              <a:latin typeface="Arial Bold" pitchFamily="-112" charset="0"/>
              <a:cs typeface="Arial Bold" pitchFamily="-112" charset="0"/>
            </a:endParaRPr>
          </a:p>
        </p:txBody>
      </p:sp>
      <p:pic>
        <p:nvPicPr>
          <p:cNvPr id="18436" name="Picture 11" descr="RG-simpletools-onred.eps"/>
          <p:cNvPicPr>
            <a:picLocks noChangeAspect="1"/>
          </p:cNvPicPr>
          <p:nvPr/>
        </p:nvPicPr>
        <p:blipFill>
          <a:blip r:embed="rId3" cstate="print"/>
          <a:srcRect/>
          <a:stretch>
            <a:fillRect/>
          </a:stretch>
        </p:blipFill>
        <p:spPr bwMode="auto">
          <a:xfrm>
            <a:off x="6934200" y="5961063"/>
            <a:ext cx="1984375" cy="681037"/>
          </a:xfrm>
          <a:prstGeom prst="rect">
            <a:avLst/>
          </a:prstGeom>
          <a:noFill/>
          <a:ln w="9525">
            <a:noFill/>
            <a:miter lim="800000"/>
            <a:headEnd/>
            <a:tailEnd/>
          </a:ln>
        </p:spPr>
      </p:pic>
      <p:sp>
        <p:nvSpPr>
          <p:cNvPr id="18437" name="Title 1"/>
          <p:cNvSpPr txBox="1">
            <a:spLocks/>
          </p:cNvSpPr>
          <p:nvPr/>
        </p:nvSpPr>
        <p:spPr bwMode="auto">
          <a:xfrm>
            <a:off x="304800" y="96838"/>
            <a:ext cx="8499475" cy="1655762"/>
          </a:xfrm>
          <a:prstGeom prst="rect">
            <a:avLst/>
          </a:prstGeom>
          <a:noFill/>
          <a:ln w="9525">
            <a:noFill/>
            <a:miter lim="800000"/>
            <a:headEnd/>
            <a:tailEnd/>
          </a:ln>
        </p:spPr>
        <p:txBody>
          <a:bodyPr wrap="none" lIns="0" tIns="0" rIns="0" bIns="0"/>
          <a:lstStyle/>
          <a:p>
            <a:r>
              <a:rPr lang="en-US" sz="4600" b="1">
                <a:solidFill>
                  <a:schemeClr val="bg1"/>
                </a:solidFill>
                <a:latin typeface="Arial Bold" pitchFamily="-112" charset="0"/>
                <a:cs typeface="Arial Bold" pitchFamily="-112" charset="0"/>
              </a:rPr>
              <a:t>Brad McGehee’s </a:t>
            </a:r>
            <a:br>
              <a:rPr lang="en-US" sz="4600" b="1">
                <a:solidFill>
                  <a:schemeClr val="bg1"/>
                </a:solidFill>
                <a:latin typeface="Arial Bold" pitchFamily="-112" charset="0"/>
                <a:cs typeface="Arial Bold" pitchFamily="-112" charset="0"/>
              </a:rPr>
            </a:br>
            <a:r>
              <a:rPr lang="en-US" sz="3800" b="1">
                <a:solidFill>
                  <a:schemeClr val="bg1"/>
                </a:solidFill>
                <a:latin typeface="Arial Bold" pitchFamily="-112" charset="0"/>
                <a:cs typeface="Arial Bold" pitchFamily="-112" charset="0"/>
              </a:rPr>
              <a:t>SQL Server Stumpers</a:t>
            </a:r>
            <a:endParaRPr lang="en-US" sz="3800">
              <a:solidFill>
                <a:schemeClr val="bg1"/>
              </a:solidFill>
              <a:latin typeface="Arial Bold" pitchFamily="-112" charset="0"/>
              <a:cs typeface="Arial Bold" pitchFamily="-112" charset="0"/>
            </a:endParaRPr>
          </a:p>
        </p:txBody>
      </p:sp>
      <p:pic>
        <p:nvPicPr>
          <p:cNvPr id="18438" name="Picture 7" descr="BRAD_M1.png"/>
          <p:cNvPicPr>
            <a:picLocks noChangeAspect="1"/>
          </p:cNvPicPr>
          <p:nvPr/>
        </p:nvPicPr>
        <p:blipFill>
          <a:blip r:embed="rId4" cstate="print"/>
          <a:srcRect/>
          <a:stretch>
            <a:fillRect/>
          </a:stretch>
        </p:blipFill>
        <p:spPr bwMode="auto">
          <a:xfrm>
            <a:off x="-1601788" y="2312988"/>
            <a:ext cx="4572001" cy="4545012"/>
          </a:xfrm>
          <a:prstGeom prst="rect">
            <a:avLst/>
          </a:prstGeom>
          <a:noFill/>
          <a:ln w="9525">
            <a:noFill/>
            <a:miter lim="800000"/>
            <a:headEnd/>
            <a:tailEnd/>
          </a:ln>
        </p:spPr>
      </p:pic>
      <p:sp>
        <p:nvSpPr>
          <p:cNvPr id="18439" name="Title 1"/>
          <p:cNvSpPr txBox="1">
            <a:spLocks/>
          </p:cNvSpPr>
          <p:nvPr/>
        </p:nvSpPr>
        <p:spPr bwMode="auto">
          <a:xfrm>
            <a:off x="2743200" y="4800600"/>
            <a:ext cx="5129213" cy="685800"/>
          </a:xfrm>
          <a:prstGeom prst="rect">
            <a:avLst/>
          </a:prstGeom>
          <a:noFill/>
          <a:ln w="9525">
            <a:noFill/>
            <a:miter lim="800000"/>
            <a:headEnd/>
            <a:tailEnd/>
          </a:ln>
        </p:spPr>
        <p:txBody>
          <a:bodyPr wrap="none" lIns="0" tIns="0" rIns="0" bIns="0"/>
          <a:lstStyle/>
          <a:p>
            <a:pPr algn="ctr"/>
            <a:r>
              <a:rPr lang="en-US" sz="4400" b="1">
                <a:solidFill>
                  <a:schemeClr val="bg1"/>
                </a:solidFill>
                <a:latin typeface="Arial Bold" pitchFamily="-112" charset="0"/>
                <a:cs typeface="Arial Bold" pitchFamily="-112" charset="0"/>
              </a:rPr>
              <a:t>True or False?</a:t>
            </a:r>
            <a:endParaRPr lang="en-US" sz="4400">
              <a:solidFill>
                <a:schemeClr val="bg1"/>
              </a:solidFill>
              <a:latin typeface="Arial Bold" pitchFamily="-112" charset="0"/>
              <a:cs typeface="Arial Bold" pitchFamily="-112" charset="0"/>
            </a:endParaRPr>
          </a:p>
        </p:txBody>
      </p:sp>
    </p:spTree>
  </p:cSld>
  <p:clrMapOvr>
    <a:masterClrMapping/>
  </p:clrMapOvr>
  <p:transition advTm="10000"/>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pic>
        <p:nvPicPr>
          <p:cNvPr id="19458" name="Picture 7" descr="BUBBLE.eps"/>
          <p:cNvPicPr>
            <a:picLocks noChangeAspect="1"/>
          </p:cNvPicPr>
          <p:nvPr/>
        </p:nvPicPr>
        <p:blipFill>
          <a:blip r:embed="rId2" cstate="print"/>
          <a:srcRect/>
          <a:stretch>
            <a:fillRect/>
          </a:stretch>
        </p:blipFill>
        <p:spPr bwMode="auto">
          <a:xfrm>
            <a:off x="1677988" y="1676400"/>
            <a:ext cx="5815012" cy="2819400"/>
          </a:xfrm>
          <a:prstGeom prst="rect">
            <a:avLst/>
          </a:prstGeom>
          <a:noFill/>
          <a:ln w="9525">
            <a:noFill/>
            <a:miter lim="800000"/>
            <a:headEnd/>
            <a:tailEnd/>
          </a:ln>
        </p:spPr>
      </p:pic>
      <p:sp>
        <p:nvSpPr>
          <p:cNvPr id="19459" name="TextBox 8"/>
          <p:cNvSpPr txBox="1">
            <a:spLocks noChangeArrowheads="1"/>
          </p:cNvSpPr>
          <p:nvPr/>
        </p:nvSpPr>
        <p:spPr bwMode="auto">
          <a:xfrm>
            <a:off x="2590800" y="1884363"/>
            <a:ext cx="4572000" cy="2446337"/>
          </a:xfrm>
          <a:prstGeom prst="rect">
            <a:avLst/>
          </a:prstGeom>
          <a:noFill/>
          <a:ln w="9525">
            <a:noFill/>
            <a:miter lim="800000"/>
            <a:headEnd/>
            <a:tailEnd/>
          </a:ln>
        </p:spPr>
        <p:txBody>
          <a:bodyPr>
            <a:spAutoFit/>
          </a:bodyPr>
          <a:lstStyle/>
          <a:p>
            <a:pPr>
              <a:lnSpc>
                <a:spcPts val="2900"/>
              </a:lnSpc>
              <a:spcBef>
                <a:spcPts val="1000"/>
              </a:spcBef>
            </a:pPr>
            <a:r>
              <a:rPr lang="en-US" sz="2800" b="1">
                <a:latin typeface="Arial Bold" pitchFamily="-112" charset="0"/>
                <a:cs typeface="Arial Bold" pitchFamily="-112" charset="0"/>
              </a:rPr>
              <a:t>"</a:t>
            </a:r>
            <a:r>
              <a:rPr lang="en-US" sz="2800" b="1"/>
              <a:t>The Outlook Add-ins for Exchange Server Archiver deliver a truly 100% transparent</a:t>
            </a:r>
            <a:br>
              <a:rPr lang="en-US" sz="2800" b="1"/>
            </a:br>
            <a:r>
              <a:rPr lang="en-US" sz="2800" b="1"/>
              <a:t>end-user experience</a:t>
            </a:r>
            <a:r>
              <a:rPr lang="en-US" sz="2800"/>
              <a:t> </a:t>
            </a:r>
            <a:r>
              <a:rPr lang="en-US" sz="2800" b="1">
                <a:latin typeface="Arial Bold" pitchFamily="-112" charset="0"/>
                <a:cs typeface="Arial Bold" pitchFamily="-112" charset="0"/>
              </a:rPr>
              <a:t>"</a:t>
            </a:r>
            <a:r>
              <a:rPr lang="en-US" sz="2800" b="1">
                <a:solidFill>
                  <a:schemeClr val="bg1"/>
                </a:solidFill>
                <a:latin typeface="Arial Bold" pitchFamily="-112" charset="0"/>
                <a:cs typeface="Arial Bold" pitchFamily="-112" charset="0"/>
              </a:rPr>
              <a:t> </a:t>
            </a:r>
          </a:p>
          <a:p>
            <a:pPr>
              <a:lnSpc>
                <a:spcPts val="2900"/>
              </a:lnSpc>
              <a:spcBef>
                <a:spcPts val="1000"/>
              </a:spcBef>
            </a:pPr>
            <a:r>
              <a:rPr lang="en-US" sz="2200" b="1">
                <a:solidFill>
                  <a:srgbClr val="CD0000"/>
                </a:solidFill>
                <a:latin typeface="Arial Bold" pitchFamily="-112" charset="0"/>
                <a:cs typeface="Arial Bold" pitchFamily="-112" charset="0"/>
              </a:rPr>
              <a:t>Chris Bacon </a:t>
            </a:r>
            <a:r>
              <a:rPr lang="en-US" sz="2200">
                <a:latin typeface="Arial Bold" pitchFamily="-112" charset="0"/>
                <a:cs typeface="Arial Bold" pitchFamily="-112" charset="0"/>
              </a:rPr>
              <a:t>Red Gate Software</a:t>
            </a:r>
            <a:endParaRPr lang="en-US" sz="2200" b="1">
              <a:latin typeface="Arial Bold" pitchFamily="-112" charset="0"/>
              <a:cs typeface="Arial Bold" pitchFamily="-112" charset="0"/>
            </a:endParaRPr>
          </a:p>
        </p:txBody>
      </p:sp>
      <p:pic>
        <p:nvPicPr>
          <p:cNvPr id="19460" name="Picture 11" descr="RG-simpletools-onred.eps"/>
          <p:cNvPicPr>
            <a:picLocks noChangeAspect="1"/>
          </p:cNvPicPr>
          <p:nvPr/>
        </p:nvPicPr>
        <p:blipFill>
          <a:blip r:embed="rId3" cstate="print"/>
          <a:srcRect/>
          <a:stretch>
            <a:fillRect/>
          </a:stretch>
        </p:blipFill>
        <p:spPr bwMode="auto">
          <a:xfrm>
            <a:off x="6934200" y="5961063"/>
            <a:ext cx="1984375" cy="681037"/>
          </a:xfrm>
          <a:prstGeom prst="rect">
            <a:avLst/>
          </a:prstGeom>
          <a:noFill/>
          <a:ln w="9525">
            <a:noFill/>
            <a:miter lim="800000"/>
            <a:headEnd/>
            <a:tailEnd/>
          </a:ln>
        </p:spPr>
      </p:pic>
      <p:sp>
        <p:nvSpPr>
          <p:cNvPr id="19461" name="Title 1"/>
          <p:cNvSpPr txBox="1">
            <a:spLocks/>
          </p:cNvSpPr>
          <p:nvPr/>
        </p:nvSpPr>
        <p:spPr bwMode="auto">
          <a:xfrm>
            <a:off x="304800" y="228600"/>
            <a:ext cx="8499475" cy="817563"/>
          </a:xfrm>
          <a:prstGeom prst="rect">
            <a:avLst/>
          </a:prstGeom>
          <a:noFill/>
          <a:ln w="9525">
            <a:noFill/>
            <a:miter lim="800000"/>
            <a:headEnd/>
            <a:tailEnd/>
          </a:ln>
        </p:spPr>
        <p:txBody>
          <a:bodyPr wrap="none" lIns="0" tIns="0" rIns="0" bIns="0"/>
          <a:lstStyle/>
          <a:p>
            <a:r>
              <a:rPr lang="en-US" sz="5000" b="1">
                <a:solidFill>
                  <a:schemeClr val="bg1"/>
                </a:solidFill>
                <a:latin typeface="Arial Bold" pitchFamily="-112" charset="0"/>
                <a:cs typeface="Arial Bold" pitchFamily="-112" charset="0"/>
              </a:rPr>
              <a:t>Did you know?</a:t>
            </a:r>
            <a:r>
              <a:rPr lang="en-US" sz="4000" b="1">
                <a:solidFill>
                  <a:schemeClr val="bg1"/>
                </a:solidFill>
                <a:latin typeface="Arial Bold" pitchFamily="-112" charset="0"/>
                <a:cs typeface="Arial Bold" pitchFamily="-112" charset="0"/>
              </a:rPr>
              <a:t/>
            </a:r>
            <a:br>
              <a:rPr lang="en-US" sz="4000" b="1">
                <a:solidFill>
                  <a:schemeClr val="bg1"/>
                </a:solidFill>
                <a:latin typeface="Arial Bold" pitchFamily="-112" charset="0"/>
                <a:cs typeface="Arial Bold" pitchFamily="-112" charset="0"/>
              </a:rPr>
            </a:br>
            <a:endParaRPr lang="en-US" sz="2000">
              <a:solidFill>
                <a:schemeClr val="bg1"/>
              </a:solidFill>
              <a:latin typeface="Arial Bold" pitchFamily="-112" charset="0"/>
              <a:cs typeface="Arial Bold" pitchFamily="-112" charset="0"/>
            </a:endParaRPr>
          </a:p>
        </p:txBody>
      </p:sp>
      <p:pic>
        <p:nvPicPr>
          <p:cNvPr id="19462" name="Picture 7" descr="CHRISB_M1.eps"/>
          <p:cNvPicPr>
            <a:picLocks noChangeAspect="1"/>
          </p:cNvPicPr>
          <p:nvPr/>
        </p:nvPicPr>
        <p:blipFill>
          <a:blip r:embed="rId4" cstate="print"/>
          <a:srcRect/>
          <a:stretch>
            <a:fillRect/>
          </a:stretch>
        </p:blipFill>
        <p:spPr bwMode="auto">
          <a:xfrm>
            <a:off x="257175" y="3006725"/>
            <a:ext cx="1420813" cy="3635375"/>
          </a:xfrm>
          <a:prstGeom prst="rect">
            <a:avLst/>
          </a:prstGeom>
          <a:noFill/>
          <a:ln w="9525">
            <a:noFill/>
            <a:miter lim="800000"/>
            <a:headEnd/>
            <a:tailEnd/>
          </a:ln>
        </p:spPr>
      </p:pic>
      <p:pic>
        <p:nvPicPr>
          <p:cNvPr id="19463" name="Picture 9" descr="Exchange Archiver logo_ON RED.eps"/>
          <p:cNvPicPr>
            <a:picLocks noChangeAspect="1"/>
          </p:cNvPicPr>
          <p:nvPr/>
        </p:nvPicPr>
        <p:blipFill>
          <a:blip r:embed="rId5" cstate="print"/>
          <a:srcRect/>
          <a:stretch>
            <a:fillRect/>
          </a:stretch>
        </p:blipFill>
        <p:spPr bwMode="auto">
          <a:xfrm>
            <a:off x="6276975" y="228600"/>
            <a:ext cx="2527300" cy="746125"/>
          </a:xfrm>
          <a:prstGeom prst="rect">
            <a:avLst/>
          </a:prstGeom>
          <a:noFill/>
          <a:ln w="9525">
            <a:noFill/>
            <a:miter lim="800000"/>
            <a:headEnd/>
            <a:tailEnd/>
          </a:ln>
        </p:spPr>
      </p:pic>
    </p:spTree>
  </p:cSld>
  <p:clrMapOvr>
    <a:masterClrMapping/>
  </p:clrMapOvr>
  <p:transition advTm="10000"/>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pic>
        <p:nvPicPr>
          <p:cNvPr id="20482" name="Picture 7" descr="BUBBLE.eps"/>
          <p:cNvPicPr>
            <a:picLocks noChangeAspect="1"/>
          </p:cNvPicPr>
          <p:nvPr/>
        </p:nvPicPr>
        <p:blipFill>
          <a:blip r:embed="rId2" cstate="print"/>
          <a:srcRect/>
          <a:stretch>
            <a:fillRect/>
          </a:stretch>
        </p:blipFill>
        <p:spPr bwMode="auto">
          <a:xfrm>
            <a:off x="2057400" y="1731963"/>
            <a:ext cx="5815013" cy="2819400"/>
          </a:xfrm>
          <a:prstGeom prst="rect">
            <a:avLst/>
          </a:prstGeom>
          <a:noFill/>
          <a:ln w="9525">
            <a:noFill/>
            <a:miter lim="800000"/>
            <a:headEnd/>
            <a:tailEnd/>
          </a:ln>
        </p:spPr>
      </p:pic>
      <p:sp>
        <p:nvSpPr>
          <p:cNvPr id="20483" name="TextBox 8"/>
          <p:cNvSpPr txBox="1">
            <a:spLocks noChangeArrowheads="1"/>
          </p:cNvSpPr>
          <p:nvPr/>
        </p:nvSpPr>
        <p:spPr bwMode="auto">
          <a:xfrm>
            <a:off x="2970213" y="2020888"/>
            <a:ext cx="4572000" cy="2246312"/>
          </a:xfrm>
          <a:prstGeom prst="rect">
            <a:avLst/>
          </a:prstGeom>
          <a:noFill/>
          <a:ln w="9525">
            <a:noFill/>
            <a:miter lim="800000"/>
            <a:headEnd/>
            <a:tailEnd/>
          </a:ln>
        </p:spPr>
        <p:txBody>
          <a:bodyPr>
            <a:spAutoFit/>
          </a:bodyPr>
          <a:lstStyle/>
          <a:p>
            <a:r>
              <a:rPr lang="en-US" sz="2800" b="1">
                <a:latin typeface="Arial Bold" pitchFamily="-112" charset="0"/>
                <a:cs typeface="Arial Bold" pitchFamily="-112" charset="0"/>
              </a:rPr>
              <a:t>"SQL Server automatically creates statistics on an index and it is impossible to turn that feature off."</a:t>
            </a:r>
            <a:endParaRPr lang="en-US" sz="2800" b="1">
              <a:solidFill>
                <a:schemeClr val="bg1"/>
              </a:solidFill>
              <a:latin typeface="Arial Bold" pitchFamily="-112" charset="0"/>
              <a:cs typeface="Arial Bold" pitchFamily="-112" charset="0"/>
            </a:endParaRPr>
          </a:p>
        </p:txBody>
      </p:sp>
      <p:pic>
        <p:nvPicPr>
          <p:cNvPr id="20484" name="Picture 11" descr="RG-simpletools-onred.eps"/>
          <p:cNvPicPr>
            <a:picLocks noChangeAspect="1"/>
          </p:cNvPicPr>
          <p:nvPr/>
        </p:nvPicPr>
        <p:blipFill>
          <a:blip r:embed="rId3" cstate="print"/>
          <a:srcRect/>
          <a:stretch>
            <a:fillRect/>
          </a:stretch>
        </p:blipFill>
        <p:spPr bwMode="auto">
          <a:xfrm>
            <a:off x="6934200" y="5961063"/>
            <a:ext cx="1984375" cy="681037"/>
          </a:xfrm>
          <a:prstGeom prst="rect">
            <a:avLst/>
          </a:prstGeom>
          <a:noFill/>
          <a:ln w="9525">
            <a:noFill/>
            <a:miter lim="800000"/>
            <a:headEnd/>
            <a:tailEnd/>
          </a:ln>
        </p:spPr>
      </p:pic>
      <p:sp>
        <p:nvSpPr>
          <p:cNvPr id="20485" name="Title 1"/>
          <p:cNvSpPr txBox="1">
            <a:spLocks/>
          </p:cNvSpPr>
          <p:nvPr/>
        </p:nvSpPr>
        <p:spPr bwMode="auto">
          <a:xfrm>
            <a:off x="304800" y="96838"/>
            <a:ext cx="8499475" cy="1655762"/>
          </a:xfrm>
          <a:prstGeom prst="rect">
            <a:avLst/>
          </a:prstGeom>
          <a:noFill/>
          <a:ln w="9525">
            <a:noFill/>
            <a:miter lim="800000"/>
            <a:headEnd/>
            <a:tailEnd/>
          </a:ln>
        </p:spPr>
        <p:txBody>
          <a:bodyPr wrap="none" lIns="0" tIns="0" rIns="0" bIns="0"/>
          <a:lstStyle/>
          <a:p>
            <a:r>
              <a:rPr lang="en-US" sz="4600" b="1">
                <a:solidFill>
                  <a:schemeClr val="bg1"/>
                </a:solidFill>
                <a:latin typeface="Arial Bold" pitchFamily="-112" charset="0"/>
                <a:cs typeface="Arial Bold" pitchFamily="-112" charset="0"/>
              </a:rPr>
              <a:t>Brad McGehee’s </a:t>
            </a:r>
            <a:br>
              <a:rPr lang="en-US" sz="4600" b="1">
                <a:solidFill>
                  <a:schemeClr val="bg1"/>
                </a:solidFill>
                <a:latin typeface="Arial Bold" pitchFamily="-112" charset="0"/>
                <a:cs typeface="Arial Bold" pitchFamily="-112" charset="0"/>
              </a:rPr>
            </a:br>
            <a:r>
              <a:rPr lang="en-US" sz="3800" b="1">
                <a:solidFill>
                  <a:schemeClr val="bg1"/>
                </a:solidFill>
                <a:latin typeface="Arial Bold" pitchFamily="-112" charset="0"/>
                <a:cs typeface="Arial Bold" pitchFamily="-112" charset="0"/>
              </a:rPr>
              <a:t>SQL Server Stumpers</a:t>
            </a:r>
            <a:endParaRPr lang="en-US" sz="3800">
              <a:solidFill>
                <a:schemeClr val="bg1"/>
              </a:solidFill>
              <a:latin typeface="Arial Bold" pitchFamily="-112" charset="0"/>
              <a:cs typeface="Arial Bold" pitchFamily="-112" charset="0"/>
            </a:endParaRPr>
          </a:p>
        </p:txBody>
      </p:sp>
      <p:pic>
        <p:nvPicPr>
          <p:cNvPr id="20486" name="Picture 7" descr="BRAD_M1.png"/>
          <p:cNvPicPr>
            <a:picLocks noChangeAspect="1"/>
          </p:cNvPicPr>
          <p:nvPr/>
        </p:nvPicPr>
        <p:blipFill>
          <a:blip r:embed="rId4" cstate="print"/>
          <a:srcRect/>
          <a:stretch>
            <a:fillRect/>
          </a:stretch>
        </p:blipFill>
        <p:spPr bwMode="auto">
          <a:xfrm>
            <a:off x="-1601788" y="2312988"/>
            <a:ext cx="4572001" cy="4545012"/>
          </a:xfrm>
          <a:prstGeom prst="rect">
            <a:avLst/>
          </a:prstGeom>
          <a:noFill/>
          <a:ln w="9525">
            <a:noFill/>
            <a:miter lim="800000"/>
            <a:headEnd/>
            <a:tailEnd/>
          </a:ln>
        </p:spPr>
      </p:pic>
      <p:sp>
        <p:nvSpPr>
          <p:cNvPr id="20487" name="Title 1"/>
          <p:cNvSpPr txBox="1">
            <a:spLocks/>
          </p:cNvSpPr>
          <p:nvPr/>
        </p:nvSpPr>
        <p:spPr bwMode="auto">
          <a:xfrm>
            <a:off x="2743200" y="4800600"/>
            <a:ext cx="5129213" cy="685800"/>
          </a:xfrm>
          <a:prstGeom prst="rect">
            <a:avLst/>
          </a:prstGeom>
          <a:noFill/>
          <a:ln w="9525">
            <a:noFill/>
            <a:miter lim="800000"/>
            <a:headEnd/>
            <a:tailEnd/>
          </a:ln>
        </p:spPr>
        <p:txBody>
          <a:bodyPr wrap="none" lIns="0" tIns="0" rIns="0" bIns="0"/>
          <a:lstStyle/>
          <a:p>
            <a:pPr algn="ctr"/>
            <a:r>
              <a:rPr lang="en-US" sz="4400" b="1">
                <a:solidFill>
                  <a:schemeClr val="bg1"/>
                </a:solidFill>
                <a:latin typeface="Arial Bold" pitchFamily="-112" charset="0"/>
                <a:cs typeface="Arial Bold" pitchFamily="-112" charset="0"/>
              </a:rPr>
              <a:t>True!</a:t>
            </a:r>
            <a:endParaRPr lang="en-US" sz="4400">
              <a:solidFill>
                <a:schemeClr val="bg1"/>
              </a:solidFill>
              <a:latin typeface="Arial Bold" pitchFamily="-112" charset="0"/>
              <a:cs typeface="Arial Bold" pitchFamily="-112" charset="0"/>
            </a:endParaRPr>
          </a:p>
        </p:txBody>
      </p:sp>
    </p:spTree>
  </p:cSld>
  <p:clrMapOvr>
    <a:masterClrMapping/>
  </p:clrMapOvr>
  <p:transition advTm="1000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Long Tail</a:t>
            </a:r>
            <a:endParaRPr lang="en-US" dirty="0"/>
          </a:p>
        </p:txBody>
      </p:sp>
      <p:pic>
        <p:nvPicPr>
          <p:cNvPr id="4" name="Content Placeholder 3" descr="conceptual-long-tail.jpg"/>
          <p:cNvPicPr>
            <a:picLocks noGrp="1" noChangeAspect="1"/>
          </p:cNvPicPr>
          <p:nvPr>
            <p:ph idx="1"/>
          </p:nvPr>
        </p:nvPicPr>
        <p:blipFill>
          <a:blip r:embed="rId3" cstate="print"/>
          <a:stretch>
            <a:fillRect/>
          </a:stretch>
        </p:blipFill>
        <p:spPr>
          <a:xfrm>
            <a:off x="990600" y="1295400"/>
            <a:ext cx="7010400" cy="5071353"/>
          </a:xfrm>
        </p:spPr>
      </p:pic>
      <p:sp>
        <p:nvSpPr>
          <p:cNvPr id="13" name="Left Arrow 12"/>
          <p:cNvSpPr/>
          <p:nvPr/>
        </p:nvSpPr>
        <p:spPr>
          <a:xfrm rot="20764853">
            <a:off x="1906244" y="2720871"/>
            <a:ext cx="1155048" cy="60305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3505200" y="5867400"/>
            <a:ext cx="2286000" cy="369332"/>
          </a:xfrm>
          <a:prstGeom prst="rect">
            <a:avLst/>
          </a:prstGeom>
          <a:solidFill>
            <a:schemeClr val="tx1"/>
          </a:solidFill>
        </p:spPr>
        <p:txBody>
          <a:bodyPr wrap="square" rtlCol="0">
            <a:spAutoFit/>
          </a:bodyPr>
          <a:lstStyle/>
          <a:p>
            <a:r>
              <a:rPr lang="en-US" dirty="0" smtClean="0">
                <a:solidFill>
                  <a:schemeClr val="bg1"/>
                </a:solidFill>
              </a:rPr>
              <a:t>Potential Employees</a:t>
            </a:r>
            <a:endParaRPr lang="en-US" dirty="0">
              <a:solidFill>
                <a:schemeClr val="bg1"/>
              </a:solidFill>
            </a:endParaRPr>
          </a:p>
        </p:txBody>
      </p:sp>
      <p:sp>
        <p:nvSpPr>
          <p:cNvPr id="16" name="TextBox 15"/>
          <p:cNvSpPr txBox="1"/>
          <p:nvPr/>
        </p:nvSpPr>
        <p:spPr>
          <a:xfrm rot="16200000">
            <a:off x="70366" y="3663432"/>
            <a:ext cx="2362200" cy="369332"/>
          </a:xfrm>
          <a:prstGeom prst="rect">
            <a:avLst/>
          </a:prstGeom>
          <a:solidFill>
            <a:schemeClr val="tx1"/>
          </a:solidFill>
        </p:spPr>
        <p:txBody>
          <a:bodyPr wrap="square" rtlCol="0">
            <a:spAutoFit/>
          </a:bodyPr>
          <a:lstStyle/>
          <a:p>
            <a:r>
              <a:rPr lang="en-US" dirty="0" smtClean="0">
                <a:solidFill>
                  <a:schemeClr val="bg1"/>
                </a:solidFill>
              </a:rPr>
              <a:t>Employer Desire</a:t>
            </a:r>
            <a:endParaRPr lang="en-US" dirty="0">
              <a:solidFill>
                <a:schemeClr val="bg1"/>
              </a:solidFill>
            </a:endParaRPr>
          </a:p>
        </p:txBody>
      </p:sp>
      <p:pic>
        <p:nvPicPr>
          <p:cNvPr id="17" name="Picture 16" descr="2211912762_97efe364fb_b.jpg"/>
          <p:cNvPicPr>
            <a:picLocks noChangeAspect="1"/>
          </p:cNvPicPr>
          <p:nvPr/>
        </p:nvPicPr>
        <p:blipFill>
          <a:blip r:embed="rId4" cstate="print"/>
          <a:stretch>
            <a:fillRect/>
          </a:stretch>
        </p:blipFill>
        <p:spPr>
          <a:xfrm>
            <a:off x="3352800" y="2057400"/>
            <a:ext cx="1016496" cy="1524000"/>
          </a:xfrm>
          <a:prstGeom prst="rect">
            <a:avLst/>
          </a:prstGeom>
        </p:spPr>
      </p:pic>
    </p:spTree>
    <p:extLst>
      <p:ext uri="{BB962C8B-B14F-4D97-AF65-F5344CB8AC3E}">
        <p14:creationId xmlns:p14="http://schemas.microsoft.com/office/powerpoint/2010/main" xmlns="" val="254640145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1506" name="Title 1"/>
          <p:cNvSpPr>
            <a:spLocks noGrp="1"/>
          </p:cNvSpPr>
          <p:nvPr>
            <p:ph type="ctrTitle"/>
          </p:nvPr>
        </p:nvSpPr>
        <p:spPr>
          <a:xfrm>
            <a:off x="304800" y="228600"/>
            <a:ext cx="8499475" cy="817563"/>
          </a:xfrm>
        </p:spPr>
        <p:txBody>
          <a:bodyPr wrap="none" lIns="0" tIns="0" rIns="0" bIns="0" anchor="t">
            <a:normAutofit fontScale="90000"/>
          </a:bodyPr>
          <a:lstStyle/>
          <a:p>
            <a:pPr algn="l" eaLnBrk="1" hangingPunct="1"/>
            <a:r>
              <a:rPr lang="en-US" sz="5000" b="1" smtClean="0">
                <a:solidFill>
                  <a:schemeClr val="bg1"/>
                </a:solidFill>
                <a:latin typeface="Arial Bold" pitchFamily="-112" charset="0"/>
                <a:cs typeface="Arial Bold" pitchFamily="-112" charset="0"/>
              </a:rPr>
              <a:t>Did you know?</a:t>
            </a:r>
            <a:r>
              <a:rPr lang="en-US" sz="4000" b="1" smtClean="0">
                <a:solidFill>
                  <a:schemeClr val="bg1"/>
                </a:solidFill>
                <a:latin typeface="Arial Bold" pitchFamily="-112" charset="0"/>
                <a:cs typeface="Arial Bold" pitchFamily="-112" charset="0"/>
              </a:rPr>
              <a:t/>
            </a:r>
            <a:br>
              <a:rPr lang="en-US" sz="4000" b="1" smtClean="0">
                <a:solidFill>
                  <a:schemeClr val="bg1"/>
                </a:solidFill>
                <a:latin typeface="Arial Bold" pitchFamily="-112" charset="0"/>
                <a:cs typeface="Arial Bold" pitchFamily="-112" charset="0"/>
              </a:rPr>
            </a:br>
            <a:endParaRPr lang="en-US" sz="2000" smtClean="0">
              <a:solidFill>
                <a:schemeClr val="bg1"/>
              </a:solidFill>
              <a:latin typeface="Arial Bold" pitchFamily="-112" charset="0"/>
              <a:cs typeface="Arial Bold" pitchFamily="-112" charset="0"/>
            </a:endParaRPr>
          </a:p>
        </p:txBody>
      </p:sp>
      <p:pic>
        <p:nvPicPr>
          <p:cNvPr id="21507" name="Picture 7" descr="BUBBLE.eps"/>
          <p:cNvPicPr>
            <a:picLocks noChangeAspect="1"/>
          </p:cNvPicPr>
          <p:nvPr/>
        </p:nvPicPr>
        <p:blipFill>
          <a:blip r:embed="rId2" cstate="print"/>
          <a:srcRect/>
          <a:stretch>
            <a:fillRect/>
          </a:stretch>
        </p:blipFill>
        <p:spPr bwMode="auto">
          <a:xfrm>
            <a:off x="1677988" y="1828800"/>
            <a:ext cx="5500687" cy="2667000"/>
          </a:xfrm>
          <a:prstGeom prst="rect">
            <a:avLst/>
          </a:prstGeom>
          <a:noFill/>
          <a:ln w="9525">
            <a:noFill/>
            <a:miter lim="800000"/>
            <a:headEnd/>
            <a:tailEnd/>
          </a:ln>
        </p:spPr>
      </p:pic>
      <p:sp>
        <p:nvSpPr>
          <p:cNvPr id="21508" name="TextBox 8"/>
          <p:cNvSpPr txBox="1">
            <a:spLocks noChangeArrowheads="1"/>
          </p:cNvSpPr>
          <p:nvPr/>
        </p:nvSpPr>
        <p:spPr bwMode="auto">
          <a:xfrm>
            <a:off x="2438400" y="1981200"/>
            <a:ext cx="4648200" cy="2300288"/>
          </a:xfrm>
          <a:prstGeom prst="rect">
            <a:avLst/>
          </a:prstGeom>
          <a:noFill/>
          <a:ln w="9525">
            <a:noFill/>
            <a:miter lim="800000"/>
            <a:headEnd/>
            <a:tailEnd/>
          </a:ln>
        </p:spPr>
        <p:txBody>
          <a:bodyPr>
            <a:spAutoFit/>
          </a:bodyPr>
          <a:lstStyle/>
          <a:p>
            <a:pPr>
              <a:lnSpc>
                <a:spcPts val="2900"/>
              </a:lnSpc>
            </a:pPr>
            <a:r>
              <a:rPr lang="en-US" sz="2000" b="1">
                <a:latin typeface="Arial Bold" pitchFamily="-112" charset="0"/>
                <a:cs typeface="Arial Bold" pitchFamily="-112" charset="0"/>
              </a:rPr>
              <a:t>"Network resilience in SQL Backup Pro lets you create robust and resilient backups by resuming backup operations that have been interrupted by network outages."</a:t>
            </a:r>
            <a:endParaRPr lang="en-US" sz="2000">
              <a:solidFill>
                <a:schemeClr val="bg1"/>
              </a:solidFill>
              <a:latin typeface="Arial Bold" pitchFamily="-112" charset="0"/>
              <a:cs typeface="Arial Bold" pitchFamily="-112" charset="0"/>
            </a:endParaRPr>
          </a:p>
          <a:p>
            <a:pPr>
              <a:lnSpc>
                <a:spcPct val="150000"/>
              </a:lnSpc>
            </a:pPr>
            <a:r>
              <a:rPr lang="en-US" sz="1600" b="1">
                <a:solidFill>
                  <a:srgbClr val="CD0000"/>
                </a:solidFill>
                <a:latin typeface="Arial Bold" pitchFamily="-112" charset="0"/>
                <a:cs typeface="Arial Bold" pitchFamily="-112" charset="0"/>
              </a:rPr>
              <a:t>Nigel Morse </a:t>
            </a:r>
            <a:r>
              <a:rPr lang="en-US" sz="1600">
                <a:latin typeface="Arial Bold" pitchFamily="-112" charset="0"/>
                <a:cs typeface="Arial Bold" pitchFamily="-112" charset="0"/>
              </a:rPr>
              <a:t>Red Gate Software</a:t>
            </a:r>
            <a:endParaRPr lang="en-US" sz="1600" b="1">
              <a:latin typeface="Arial Bold" pitchFamily="-112" charset="0"/>
              <a:cs typeface="Arial Bold" pitchFamily="-112" charset="0"/>
            </a:endParaRPr>
          </a:p>
        </p:txBody>
      </p:sp>
      <p:pic>
        <p:nvPicPr>
          <p:cNvPr id="21509" name="Picture 11" descr="RG-simpletools-onred.eps"/>
          <p:cNvPicPr>
            <a:picLocks noChangeAspect="1"/>
          </p:cNvPicPr>
          <p:nvPr/>
        </p:nvPicPr>
        <p:blipFill>
          <a:blip r:embed="rId3" cstate="print"/>
          <a:srcRect/>
          <a:stretch>
            <a:fillRect/>
          </a:stretch>
        </p:blipFill>
        <p:spPr bwMode="auto">
          <a:xfrm>
            <a:off x="6934200" y="5961063"/>
            <a:ext cx="1984375" cy="681037"/>
          </a:xfrm>
          <a:prstGeom prst="rect">
            <a:avLst/>
          </a:prstGeom>
          <a:noFill/>
          <a:ln w="9525">
            <a:noFill/>
            <a:miter lim="800000"/>
            <a:headEnd/>
            <a:tailEnd/>
          </a:ln>
        </p:spPr>
      </p:pic>
      <p:pic>
        <p:nvPicPr>
          <p:cNvPr id="21510" name="Picture 10" descr="SQL BackUp RGB.eps"/>
          <p:cNvPicPr>
            <a:picLocks noChangeAspect="1"/>
          </p:cNvPicPr>
          <p:nvPr/>
        </p:nvPicPr>
        <p:blipFill>
          <a:blip r:embed="rId4" cstate="print"/>
          <a:srcRect/>
          <a:stretch>
            <a:fillRect/>
          </a:stretch>
        </p:blipFill>
        <p:spPr bwMode="auto">
          <a:xfrm>
            <a:off x="7178675" y="284163"/>
            <a:ext cx="1625600" cy="706437"/>
          </a:xfrm>
          <a:prstGeom prst="rect">
            <a:avLst/>
          </a:prstGeom>
          <a:noFill/>
          <a:ln w="9525">
            <a:noFill/>
            <a:miter lim="800000"/>
            <a:headEnd/>
            <a:tailEnd/>
          </a:ln>
        </p:spPr>
      </p:pic>
      <p:pic>
        <p:nvPicPr>
          <p:cNvPr id="21511" name="Picture 7" descr="NIGEL_M1.eps"/>
          <p:cNvPicPr>
            <a:picLocks noChangeAspect="1"/>
          </p:cNvPicPr>
          <p:nvPr/>
        </p:nvPicPr>
        <p:blipFill>
          <a:blip r:embed="rId5" cstate="print"/>
          <a:srcRect/>
          <a:stretch>
            <a:fillRect/>
          </a:stretch>
        </p:blipFill>
        <p:spPr bwMode="auto">
          <a:xfrm>
            <a:off x="304800" y="3451225"/>
            <a:ext cx="1219200" cy="3190875"/>
          </a:xfrm>
          <a:prstGeom prst="rect">
            <a:avLst/>
          </a:prstGeom>
          <a:noFill/>
          <a:ln w="9525">
            <a:noFill/>
            <a:miter lim="800000"/>
            <a:headEnd/>
            <a:tailEnd/>
          </a:ln>
        </p:spPr>
      </p:pic>
    </p:spTree>
  </p:cSld>
  <p:clrMapOvr>
    <a:masterClrMapping/>
  </p:clrMapOvr>
  <p:transition advTm="10000"/>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pic>
        <p:nvPicPr>
          <p:cNvPr id="22530" name="Picture 7" descr="BUBBLE.eps"/>
          <p:cNvPicPr>
            <a:picLocks noChangeAspect="1"/>
          </p:cNvPicPr>
          <p:nvPr/>
        </p:nvPicPr>
        <p:blipFill>
          <a:blip r:embed="rId2" cstate="print"/>
          <a:srcRect/>
          <a:stretch>
            <a:fillRect/>
          </a:stretch>
        </p:blipFill>
        <p:spPr bwMode="auto">
          <a:xfrm>
            <a:off x="2057400" y="1731963"/>
            <a:ext cx="5815013" cy="2819400"/>
          </a:xfrm>
          <a:prstGeom prst="rect">
            <a:avLst/>
          </a:prstGeom>
          <a:noFill/>
          <a:ln w="9525">
            <a:noFill/>
            <a:miter lim="800000"/>
            <a:headEnd/>
            <a:tailEnd/>
          </a:ln>
        </p:spPr>
      </p:pic>
      <p:sp>
        <p:nvSpPr>
          <p:cNvPr id="22531" name="TextBox 8"/>
          <p:cNvSpPr txBox="1">
            <a:spLocks noChangeArrowheads="1"/>
          </p:cNvSpPr>
          <p:nvPr/>
        </p:nvSpPr>
        <p:spPr bwMode="auto">
          <a:xfrm>
            <a:off x="2970213" y="2020888"/>
            <a:ext cx="4572000" cy="1816100"/>
          </a:xfrm>
          <a:prstGeom prst="rect">
            <a:avLst/>
          </a:prstGeom>
          <a:noFill/>
          <a:ln w="9525">
            <a:noFill/>
            <a:miter lim="800000"/>
            <a:headEnd/>
            <a:tailEnd/>
          </a:ln>
        </p:spPr>
        <p:txBody>
          <a:bodyPr>
            <a:spAutoFit/>
          </a:bodyPr>
          <a:lstStyle/>
          <a:p>
            <a:r>
              <a:rPr lang="en-US" sz="2800" b="1">
                <a:latin typeface="Arial Bold" pitchFamily="-112" charset="0"/>
                <a:cs typeface="Arial Bold" pitchFamily="-112" charset="0"/>
              </a:rPr>
              <a:t>“Certificates can be used to only encrypt other keys (symmetric or asymmetric).</a:t>
            </a:r>
            <a:endParaRPr lang="en-US" sz="2800" b="1">
              <a:solidFill>
                <a:schemeClr val="bg1"/>
              </a:solidFill>
              <a:latin typeface="Arial Bold" pitchFamily="-112" charset="0"/>
              <a:cs typeface="Arial Bold" pitchFamily="-112" charset="0"/>
            </a:endParaRPr>
          </a:p>
        </p:txBody>
      </p:sp>
      <p:pic>
        <p:nvPicPr>
          <p:cNvPr id="22532" name="Picture 11" descr="RG-simpletools-onred.eps"/>
          <p:cNvPicPr>
            <a:picLocks noChangeAspect="1"/>
          </p:cNvPicPr>
          <p:nvPr/>
        </p:nvPicPr>
        <p:blipFill>
          <a:blip r:embed="rId3" cstate="print"/>
          <a:srcRect/>
          <a:stretch>
            <a:fillRect/>
          </a:stretch>
        </p:blipFill>
        <p:spPr bwMode="auto">
          <a:xfrm>
            <a:off x="6934200" y="5961063"/>
            <a:ext cx="1984375" cy="681037"/>
          </a:xfrm>
          <a:prstGeom prst="rect">
            <a:avLst/>
          </a:prstGeom>
          <a:noFill/>
          <a:ln w="9525">
            <a:noFill/>
            <a:miter lim="800000"/>
            <a:headEnd/>
            <a:tailEnd/>
          </a:ln>
        </p:spPr>
      </p:pic>
      <p:sp>
        <p:nvSpPr>
          <p:cNvPr id="22533" name="Title 1"/>
          <p:cNvSpPr txBox="1">
            <a:spLocks/>
          </p:cNvSpPr>
          <p:nvPr/>
        </p:nvSpPr>
        <p:spPr bwMode="auto">
          <a:xfrm>
            <a:off x="304800" y="96838"/>
            <a:ext cx="8499475" cy="1655762"/>
          </a:xfrm>
          <a:prstGeom prst="rect">
            <a:avLst/>
          </a:prstGeom>
          <a:noFill/>
          <a:ln w="9525">
            <a:noFill/>
            <a:miter lim="800000"/>
            <a:headEnd/>
            <a:tailEnd/>
          </a:ln>
        </p:spPr>
        <p:txBody>
          <a:bodyPr wrap="none" lIns="0" tIns="0" rIns="0" bIns="0"/>
          <a:lstStyle/>
          <a:p>
            <a:r>
              <a:rPr lang="en-US" sz="4600" b="1">
                <a:solidFill>
                  <a:schemeClr val="bg1"/>
                </a:solidFill>
                <a:latin typeface="Arial Bold" pitchFamily="-112" charset="0"/>
                <a:cs typeface="Arial Bold" pitchFamily="-112" charset="0"/>
              </a:rPr>
              <a:t>Brad McGehee’s </a:t>
            </a:r>
            <a:br>
              <a:rPr lang="en-US" sz="4600" b="1">
                <a:solidFill>
                  <a:schemeClr val="bg1"/>
                </a:solidFill>
                <a:latin typeface="Arial Bold" pitchFamily="-112" charset="0"/>
                <a:cs typeface="Arial Bold" pitchFamily="-112" charset="0"/>
              </a:rPr>
            </a:br>
            <a:r>
              <a:rPr lang="en-US" sz="3800" b="1">
                <a:solidFill>
                  <a:schemeClr val="bg1"/>
                </a:solidFill>
                <a:latin typeface="Arial Bold" pitchFamily="-112" charset="0"/>
                <a:cs typeface="Arial Bold" pitchFamily="-112" charset="0"/>
              </a:rPr>
              <a:t>SQL Server Stumpers</a:t>
            </a:r>
            <a:endParaRPr lang="en-US" sz="3800">
              <a:solidFill>
                <a:schemeClr val="bg1"/>
              </a:solidFill>
              <a:latin typeface="Arial Bold" pitchFamily="-112" charset="0"/>
              <a:cs typeface="Arial Bold" pitchFamily="-112" charset="0"/>
            </a:endParaRPr>
          </a:p>
        </p:txBody>
      </p:sp>
      <p:pic>
        <p:nvPicPr>
          <p:cNvPr id="22534" name="Picture 7" descr="BRAD_M1.png"/>
          <p:cNvPicPr>
            <a:picLocks noChangeAspect="1"/>
          </p:cNvPicPr>
          <p:nvPr/>
        </p:nvPicPr>
        <p:blipFill>
          <a:blip r:embed="rId4" cstate="print"/>
          <a:srcRect/>
          <a:stretch>
            <a:fillRect/>
          </a:stretch>
        </p:blipFill>
        <p:spPr bwMode="auto">
          <a:xfrm>
            <a:off x="-1601788" y="2312988"/>
            <a:ext cx="4572001" cy="4545012"/>
          </a:xfrm>
          <a:prstGeom prst="rect">
            <a:avLst/>
          </a:prstGeom>
          <a:noFill/>
          <a:ln w="9525">
            <a:noFill/>
            <a:miter lim="800000"/>
            <a:headEnd/>
            <a:tailEnd/>
          </a:ln>
        </p:spPr>
      </p:pic>
      <p:sp>
        <p:nvSpPr>
          <p:cNvPr id="22535" name="Title 1"/>
          <p:cNvSpPr txBox="1">
            <a:spLocks/>
          </p:cNvSpPr>
          <p:nvPr/>
        </p:nvSpPr>
        <p:spPr bwMode="auto">
          <a:xfrm>
            <a:off x="2743200" y="4800600"/>
            <a:ext cx="5129213" cy="685800"/>
          </a:xfrm>
          <a:prstGeom prst="rect">
            <a:avLst/>
          </a:prstGeom>
          <a:noFill/>
          <a:ln w="9525">
            <a:noFill/>
            <a:miter lim="800000"/>
            <a:headEnd/>
            <a:tailEnd/>
          </a:ln>
        </p:spPr>
        <p:txBody>
          <a:bodyPr wrap="none" lIns="0" tIns="0" rIns="0" bIns="0"/>
          <a:lstStyle/>
          <a:p>
            <a:pPr algn="ctr"/>
            <a:r>
              <a:rPr lang="en-US" sz="4400" b="1">
                <a:solidFill>
                  <a:schemeClr val="bg1"/>
                </a:solidFill>
                <a:latin typeface="Arial Bold" pitchFamily="-112" charset="0"/>
                <a:cs typeface="Arial Bold" pitchFamily="-112" charset="0"/>
              </a:rPr>
              <a:t>True or False?</a:t>
            </a:r>
            <a:endParaRPr lang="en-US" sz="4400">
              <a:solidFill>
                <a:schemeClr val="bg1"/>
              </a:solidFill>
              <a:latin typeface="Arial Bold" pitchFamily="-112" charset="0"/>
              <a:cs typeface="Arial Bold" pitchFamily="-112" charset="0"/>
            </a:endParaRPr>
          </a:p>
        </p:txBody>
      </p:sp>
    </p:spTree>
  </p:cSld>
  <p:clrMapOvr>
    <a:masterClrMapping/>
  </p:clrMapOvr>
  <p:transition advTm="10000"/>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pic>
        <p:nvPicPr>
          <p:cNvPr id="23554" name="Picture 7" descr="BUBBLE.eps"/>
          <p:cNvPicPr>
            <a:picLocks noChangeAspect="1"/>
          </p:cNvPicPr>
          <p:nvPr/>
        </p:nvPicPr>
        <p:blipFill>
          <a:blip r:embed="rId2" cstate="print"/>
          <a:srcRect/>
          <a:stretch>
            <a:fillRect/>
          </a:stretch>
        </p:blipFill>
        <p:spPr bwMode="auto">
          <a:xfrm>
            <a:off x="1981200" y="1676400"/>
            <a:ext cx="5815013" cy="2819400"/>
          </a:xfrm>
          <a:prstGeom prst="rect">
            <a:avLst/>
          </a:prstGeom>
          <a:noFill/>
          <a:ln w="9525">
            <a:noFill/>
            <a:miter lim="800000"/>
            <a:headEnd/>
            <a:tailEnd/>
          </a:ln>
        </p:spPr>
      </p:pic>
      <p:sp>
        <p:nvSpPr>
          <p:cNvPr id="23555" name="TextBox 8"/>
          <p:cNvSpPr txBox="1">
            <a:spLocks noChangeArrowheads="1"/>
          </p:cNvSpPr>
          <p:nvPr/>
        </p:nvSpPr>
        <p:spPr bwMode="auto">
          <a:xfrm>
            <a:off x="2741613" y="1884363"/>
            <a:ext cx="4876800" cy="2446337"/>
          </a:xfrm>
          <a:prstGeom prst="rect">
            <a:avLst/>
          </a:prstGeom>
          <a:noFill/>
          <a:ln w="9525">
            <a:noFill/>
            <a:miter lim="800000"/>
            <a:headEnd/>
            <a:tailEnd/>
          </a:ln>
        </p:spPr>
        <p:txBody>
          <a:bodyPr>
            <a:spAutoFit/>
          </a:bodyPr>
          <a:lstStyle/>
          <a:p>
            <a:pPr>
              <a:lnSpc>
                <a:spcPts val="2900"/>
              </a:lnSpc>
              <a:spcBef>
                <a:spcPts val="1000"/>
              </a:spcBef>
            </a:pPr>
            <a:r>
              <a:rPr lang="en-US" sz="2200" b="1">
                <a:latin typeface="Arial Bold" pitchFamily="-112" charset="0"/>
                <a:cs typeface="Arial Bold" pitchFamily="-112" charset="0"/>
              </a:rPr>
              <a:t>"ANTS Performance Profiler shows you line-level code timings, so you can drill down to the specific lines of code responsible for performance inefficiencies. "</a:t>
            </a:r>
            <a:r>
              <a:rPr lang="en-US" sz="2200" b="1">
                <a:solidFill>
                  <a:schemeClr val="bg1"/>
                </a:solidFill>
                <a:latin typeface="Arial Bold" pitchFamily="-112" charset="0"/>
                <a:cs typeface="Arial Bold" pitchFamily="-112" charset="0"/>
              </a:rPr>
              <a:t> </a:t>
            </a:r>
          </a:p>
          <a:p>
            <a:pPr>
              <a:lnSpc>
                <a:spcPts val="2900"/>
              </a:lnSpc>
              <a:spcBef>
                <a:spcPts val="1000"/>
              </a:spcBef>
            </a:pPr>
            <a:r>
              <a:rPr lang="en-US" sz="2200" b="1">
                <a:solidFill>
                  <a:srgbClr val="CD0000"/>
                </a:solidFill>
                <a:latin typeface="Arial Bold" pitchFamily="-112" charset="0"/>
                <a:cs typeface="Arial Bold" pitchFamily="-112" charset="0"/>
              </a:rPr>
              <a:t>Bart Read </a:t>
            </a:r>
            <a:r>
              <a:rPr lang="en-US" sz="2200">
                <a:latin typeface="Arial Bold" pitchFamily="-112" charset="0"/>
                <a:cs typeface="Arial Bold" pitchFamily="-112" charset="0"/>
              </a:rPr>
              <a:t>Red Gate Software</a:t>
            </a:r>
            <a:endParaRPr lang="en-US" sz="2200" b="1">
              <a:latin typeface="Arial Bold" pitchFamily="-112" charset="0"/>
              <a:cs typeface="Arial Bold" pitchFamily="-112" charset="0"/>
            </a:endParaRPr>
          </a:p>
        </p:txBody>
      </p:sp>
      <p:pic>
        <p:nvPicPr>
          <p:cNvPr id="23556" name="Picture 11" descr="RG-simpletools-onred.eps"/>
          <p:cNvPicPr>
            <a:picLocks noChangeAspect="1"/>
          </p:cNvPicPr>
          <p:nvPr/>
        </p:nvPicPr>
        <p:blipFill>
          <a:blip r:embed="rId3" cstate="print"/>
          <a:srcRect/>
          <a:stretch>
            <a:fillRect/>
          </a:stretch>
        </p:blipFill>
        <p:spPr bwMode="auto">
          <a:xfrm>
            <a:off x="6934200" y="5961063"/>
            <a:ext cx="1984375" cy="681037"/>
          </a:xfrm>
          <a:prstGeom prst="rect">
            <a:avLst/>
          </a:prstGeom>
          <a:noFill/>
          <a:ln w="9525">
            <a:noFill/>
            <a:miter lim="800000"/>
            <a:headEnd/>
            <a:tailEnd/>
          </a:ln>
        </p:spPr>
      </p:pic>
      <p:sp>
        <p:nvSpPr>
          <p:cNvPr id="23557" name="Title 1"/>
          <p:cNvSpPr txBox="1">
            <a:spLocks/>
          </p:cNvSpPr>
          <p:nvPr/>
        </p:nvSpPr>
        <p:spPr bwMode="auto">
          <a:xfrm>
            <a:off x="304800" y="228600"/>
            <a:ext cx="8499475" cy="817563"/>
          </a:xfrm>
          <a:prstGeom prst="rect">
            <a:avLst/>
          </a:prstGeom>
          <a:noFill/>
          <a:ln w="9525">
            <a:noFill/>
            <a:miter lim="800000"/>
            <a:headEnd/>
            <a:tailEnd/>
          </a:ln>
        </p:spPr>
        <p:txBody>
          <a:bodyPr wrap="none" lIns="0" tIns="0" rIns="0" bIns="0"/>
          <a:lstStyle/>
          <a:p>
            <a:r>
              <a:rPr lang="en-US" sz="5000" b="1">
                <a:solidFill>
                  <a:schemeClr val="bg1"/>
                </a:solidFill>
                <a:latin typeface="Arial Bold" pitchFamily="-112" charset="0"/>
                <a:cs typeface="Arial Bold" pitchFamily="-112" charset="0"/>
              </a:rPr>
              <a:t>Did you know?</a:t>
            </a:r>
            <a:r>
              <a:rPr lang="en-US" sz="4000" b="1">
                <a:solidFill>
                  <a:schemeClr val="bg1"/>
                </a:solidFill>
                <a:latin typeface="Arial Bold" pitchFamily="-112" charset="0"/>
                <a:cs typeface="Arial Bold" pitchFamily="-112" charset="0"/>
              </a:rPr>
              <a:t/>
            </a:r>
            <a:br>
              <a:rPr lang="en-US" sz="4000" b="1">
                <a:solidFill>
                  <a:schemeClr val="bg1"/>
                </a:solidFill>
                <a:latin typeface="Arial Bold" pitchFamily="-112" charset="0"/>
                <a:cs typeface="Arial Bold" pitchFamily="-112" charset="0"/>
              </a:rPr>
            </a:br>
            <a:endParaRPr lang="en-US" sz="2000">
              <a:solidFill>
                <a:schemeClr val="bg1"/>
              </a:solidFill>
              <a:latin typeface="Arial Bold" pitchFamily="-112" charset="0"/>
              <a:cs typeface="Arial Bold" pitchFamily="-112" charset="0"/>
            </a:endParaRPr>
          </a:p>
        </p:txBody>
      </p:sp>
      <p:pic>
        <p:nvPicPr>
          <p:cNvPr id="23558" name="Picture 7" descr="BART_M1.eps"/>
          <p:cNvPicPr>
            <a:picLocks noChangeAspect="1"/>
          </p:cNvPicPr>
          <p:nvPr/>
        </p:nvPicPr>
        <p:blipFill>
          <a:blip r:embed="rId4" cstate="print"/>
          <a:srcRect/>
          <a:stretch>
            <a:fillRect/>
          </a:stretch>
        </p:blipFill>
        <p:spPr bwMode="auto">
          <a:xfrm>
            <a:off x="257175" y="2909888"/>
            <a:ext cx="1524000" cy="3706812"/>
          </a:xfrm>
          <a:prstGeom prst="rect">
            <a:avLst/>
          </a:prstGeom>
          <a:noFill/>
          <a:ln w="9525">
            <a:noFill/>
            <a:miter lim="800000"/>
            <a:headEnd/>
            <a:tailEnd/>
          </a:ln>
        </p:spPr>
      </p:pic>
      <p:pic>
        <p:nvPicPr>
          <p:cNvPr id="23559" name="Picture 9" descr="ANTS PP logo on red.eps"/>
          <p:cNvPicPr>
            <a:picLocks noChangeAspect="1"/>
          </p:cNvPicPr>
          <p:nvPr/>
        </p:nvPicPr>
        <p:blipFill>
          <a:blip r:embed="rId5" cstate="print"/>
          <a:srcRect/>
          <a:stretch>
            <a:fillRect/>
          </a:stretch>
        </p:blipFill>
        <p:spPr bwMode="auto">
          <a:xfrm>
            <a:off x="7162800" y="304800"/>
            <a:ext cx="1593850" cy="571500"/>
          </a:xfrm>
          <a:prstGeom prst="rect">
            <a:avLst/>
          </a:prstGeom>
          <a:noFill/>
          <a:ln w="9525">
            <a:noFill/>
            <a:miter lim="800000"/>
            <a:headEnd/>
            <a:tailEnd/>
          </a:ln>
        </p:spPr>
      </p:pic>
    </p:spTree>
  </p:cSld>
  <p:clrMapOvr>
    <a:masterClrMapping/>
  </p:clrMapOvr>
  <p:transition advTm="10000"/>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pic>
        <p:nvPicPr>
          <p:cNvPr id="24578" name="Picture 7" descr="BUBBLE.eps"/>
          <p:cNvPicPr>
            <a:picLocks noChangeAspect="1"/>
          </p:cNvPicPr>
          <p:nvPr/>
        </p:nvPicPr>
        <p:blipFill>
          <a:blip r:embed="rId2" cstate="print"/>
          <a:srcRect/>
          <a:stretch>
            <a:fillRect/>
          </a:stretch>
        </p:blipFill>
        <p:spPr bwMode="auto">
          <a:xfrm>
            <a:off x="2057400" y="1731963"/>
            <a:ext cx="5815013" cy="2819400"/>
          </a:xfrm>
          <a:prstGeom prst="rect">
            <a:avLst/>
          </a:prstGeom>
          <a:noFill/>
          <a:ln w="9525">
            <a:noFill/>
            <a:miter lim="800000"/>
            <a:headEnd/>
            <a:tailEnd/>
          </a:ln>
        </p:spPr>
      </p:pic>
      <p:sp>
        <p:nvSpPr>
          <p:cNvPr id="24579" name="TextBox 8"/>
          <p:cNvSpPr txBox="1">
            <a:spLocks noChangeArrowheads="1"/>
          </p:cNvSpPr>
          <p:nvPr/>
        </p:nvSpPr>
        <p:spPr bwMode="auto">
          <a:xfrm>
            <a:off x="2970213" y="2312988"/>
            <a:ext cx="4572000" cy="830262"/>
          </a:xfrm>
          <a:prstGeom prst="rect">
            <a:avLst/>
          </a:prstGeom>
          <a:noFill/>
          <a:ln w="9525">
            <a:noFill/>
            <a:miter lim="800000"/>
            <a:headEnd/>
            <a:tailEnd/>
          </a:ln>
        </p:spPr>
        <p:txBody>
          <a:bodyPr>
            <a:spAutoFit/>
          </a:bodyPr>
          <a:lstStyle/>
          <a:p>
            <a:r>
              <a:rPr lang="en-US" sz="2400" b="1">
                <a:latin typeface="Arial Bold" pitchFamily="-112" charset="0"/>
                <a:cs typeface="Arial Bold" pitchFamily="-112" charset="0"/>
              </a:rPr>
              <a:t>“Certificates can be used to encrypt data or other keys."</a:t>
            </a:r>
            <a:endParaRPr lang="en-US" sz="2400" b="1">
              <a:solidFill>
                <a:schemeClr val="bg1"/>
              </a:solidFill>
              <a:latin typeface="Arial Bold" pitchFamily="-112" charset="0"/>
              <a:cs typeface="Arial Bold" pitchFamily="-112" charset="0"/>
            </a:endParaRPr>
          </a:p>
        </p:txBody>
      </p:sp>
      <p:pic>
        <p:nvPicPr>
          <p:cNvPr id="24580" name="Picture 11" descr="RG-simpletools-onred.eps"/>
          <p:cNvPicPr>
            <a:picLocks noChangeAspect="1"/>
          </p:cNvPicPr>
          <p:nvPr/>
        </p:nvPicPr>
        <p:blipFill>
          <a:blip r:embed="rId3" cstate="print"/>
          <a:srcRect/>
          <a:stretch>
            <a:fillRect/>
          </a:stretch>
        </p:blipFill>
        <p:spPr bwMode="auto">
          <a:xfrm>
            <a:off x="6934200" y="5961063"/>
            <a:ext cx="1984375" cy="681037"/>
          </a:xfrm>
          <a:prstGeom prst="rect">
            <a:avLst/>
          </a:prstGeom>
          <a:noFill/>
          <a:ln w="9525">
            <a:noFill/>
            <a:miter lim="800000"/>
            <a:headEnd/>
            <a:tailEnd/>
          </a:ln>
        </p:spPr>
      </p:pic>
      <p:sp>
        <p:nvSpPr>
          <p:cNvPr id="24581" name="Title 1"/>
          <p:cNvSpPr txBox="1">
            <a:spLocks/>
          </p:cNvSpPr>
          <p:nvPr/>
        </p:nvSpPr>
        <p:spPr bwMode="auto">
          <a:xfrm>
            <a:off x="304800" y="96838"/>
            <a:ext cx="8499475" cy="1655762"/>
          </a:xfrm>
          <a:prstGeom prst="rect">
            <a:avLst/>
          </a:prstGeom>
          <a:noFill/>
          <a:ln w="9525">
            <a:noFill/>
            <a:miter lim="800000"/>
            <a:headEnd/>
            <a:tailEnd/>
          </a:ln>
        </p:spPr>
        <p:txBody>
          <a:bodyPr wrap="none" lIns="0" tIns="0" rIns="0" bIns="0"/>
          <a:lstStyle/>
          <a:p>
            <a:r>
              <a:rPr lang="en-US" sz="4600" b="1">
                <a:solidFill>
                  <a:schemeClr val="bg1"/>
                </a:solidFill>
                <a:latin typeface="Arial Bold" pitchFamily="-112" charset="0"/>
                <a:cs typeface="Arial Bold" pitchFamily="-112" charset="0"/>
              </a:rPr>
              <a:t>Brad McGehee’s </a:t>
            </a:r>
            <a:br>
              <a:rPr lang="en-US" sz="4600" b="1">
                <a:solidFill>
                  <a:schemeClr val="bg1"/>
                </a:solidFill>
                <a:latin typeface="Arial Bold" pitchFamily="-112" charset="0"/>
                <a:cs typeface="Arial Bold" pitchFamily="-112" charset="0"/>
              </a:rPr>
            </a:br>
            <a:r>
              <a:rPr lang="en-US" sz="3800" b="1">
                <a:solidFill>
                  <a:schemeClr val="bg1"/>
                </a:solidFill>
                <a:latin typeface="Arial Bold" pitchFamily="-112" charset="0"/>
                <a:cs typeface="Arial Bold" pitchFamily="-112" charset="0"/>
              </a:rPr>
              <a:t>SQL Server Stumpers</a:t>
            </a:r>
            <a:endParaRPr lang="en-US" sz="3800">
              <a:solidFill>
                <a:schemeClr val="bg1"/>
              </a:solidFill>
              <a:latin typeface="Arial Bold" pitchFamily="-112" charset="0"/>
              <a:cs typeface="Arial Bold" pitchFamily="-112" charset="0"/>
            </a:endParaRPr>
          </a:p>
        </p:txBody>
      </p:sp>
      <p:pic>
        <p:nvPicPr>
          <p:cNvPr id="24582" name="Picture 7" descr="BRAD_M1.png"/>
          <p:cNvPicPr>
            <a:picLocks noChangeAspect="1"/>
          </p:cNvPicPr>
          <p:nvPr/>
        </p:nvPicPr>
        <p:blipFill>
          <a:blip r:embed="rId4" cstate="print"/>
          <a:srcRect/>
          <a:stretch>
            <a:fillRect/>
          </a:stretch>
        </p:blipFill>
        <p:spPr bwMode="auto">
          <a:xfrm>
            <a:off x="-1601788" y="2312988"/>
            <a:ext cx="4572001" cy="4545012"/>
          </a:xfrm>
          <a:prstGeom prst="rect">
            <a:avLst/>
          </a:prstGeom>
          <a:noFill/>
          <a:ln w="9525">
            <a:noFill/>
            <a:miter lim="800000"/>
            <a:headEnd/>
            <a:tailEnd/>
          </a:ln>
        </p:spPr>
      </p:pic>
      <p:sp>
        <p:nvSpPr>
          <p:cNvPr id="24583" name="Title 1"/>
          <p:cNvSpPr txBox="1">
            <a:spLocks/>
          </p:cNvSpPr>
          <p:nvPr/>
        </p:nvSpPr>
        <p:spPr bwMode="auto">
          <a:xfrm>
            <a:off x="2743200" y="4800600"/>
            <a:ext cx="5129213" cy="685800"/>
          </a:xfrm>
          <a:prstGeom prst="rect">
            <a:avLst/>
          </a:prstGeom>
          <a:noFill/>
          <a:ln w="9525">
            <a:noFill/>
            <a:miter lim="800000"/>
            <a:headEnd/>
            <a:tailEnd/>
          </a:ln>
        </p:spPr>
        <p:txBody>
          <a:bodyPr wrap="none" lIns="0" tIns="0" rIns="0" bIns="0"/>
          <a:lstStyle/>
          <a:p>
            <a:pPr algn="ctr"/>
            <a:r>
              <a:rPr lang="en-US" sz="4400" b="1">
                <a:solidFill>
                  <a:schemeClr val="bg1"/>
                </a:solidFill>
                <a:latin typeface="Arial Bold" pitchFamily="-112" charset="0"/>
                <a:cs typeface="Arial Bold" pitchFamily="-112" charset="0"/>
              </a:rPr>
              <a:t>False!</a:t>
            </a:r>
            <a:endParaRPr lang="en-US" sz="4400">
              <a:solidFill>
                <a:schemeClr val="bg1"/>
              </a:solidFill>
              <a:latin typeface="Arial Bold" pitchFamily="-112" charset="0"/>
              <a:cs typeface="Arial Bold" pitchFamily="-112" charset="0"/>
            </a:endParaRPr>
          </a:p>
        </p:txBody>
      </p:sp>
    </p:spTree>
  </p:cSld>
  <p:clrMapOvr>
    <a:masterClrMapping/>
  </p:clrMapOvr>
  <p:transition advTm="10000"/>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5602" name="Title 1"/>
          <p:cNvSpPr>
            <a:spLocks noGrp="1"/>
          </p:cNvSpPr>
          <p:nvPr>
            <p:ph type="ctrTitle"/>
          </p:nvPr>
        </p:nvSpPr>
        <p:spPr>
          <a:xfrm>
            <a:off x="381000" y="1676400"/>
            <a:ext cx="8440738" cy="1143000"/>
          </a:xfrm>
        </p:spPr>
        <p:txBody>
          <a:bodyPr wrap="none" lIns="0" tIns="0" rIns="0" bIns="0" anchor="t"/>
          <a:lstStyle/>
          <a:p>
            <a:pPr algn="l" eaLnBrk="1" hangingPunct="1"/>
            <a:r>
              <a:rPr lang="en-US" sz="5000" b="1" smtClean="0">
                <a:solidFill>
                  <a:schemeClr val="bg1"/>
                </a:solidFill>
                <a:latin typeface="Arial Bold" pitchFamily="-112" charset="0"/>
                <a:cs typeface="Arial Bold" pitchFamily="-112" charset="0"/>
              </a:rPr>
              <a:t>Did you know?</a:t>
            </a:r>
            <a:endParaRPr lang="en-US" sz="2000" smtClean="0">
              <a:solidFill>
                <a:schemeClr val="bg1"/>
              </a:solidFill>
              <a:latin typeface="Arial Bold" pitchFamily="-112" charset="0"/>
              <a:cs typeface="Arial Bold" pitchFamily="-112" charset="0"/>
            </a:endParaRPr>
          </a:p>
        </p:txBody>
      </p:sp>
      <p:sp>
        <p:nvSpPr>
          <p:cNvPr id="25603" name="TextBox 8"/>
          <p:cNvSpPr txBox="1">
            <a:spLocks noChangeArrowheads="1"/>
          </p:cNvSpPr>
          <p:nvPr/>
        </p:nvSpPr>
        <p:spPr bwMode="auto">
          <a:xfrm>
            <a:off x="381000" y="3048000"/>
            <a:ext cx="6858000" cy="1816100"/>
          </a:xfrm>
          <a:prstGeom prst="rect">
            <a:avLst/>
          </a:prstGeom>
          <a:noFill/>
          <a:ln w="9525">
            <a:noFill/>
            <a:miter lim="800000"/>
            <a:headEnd/>
            <a:tailEnd/>
          </a:ln>
        </p:spPr>
        <p:txBody>
          <a:bodyPr>
            <a:spAutoFit/>
          </a:bodyPr>
          <a:lstStyle/>
          <a:p>
            <a:r>
              <a:rPr lang="en-US" sz="2800">
                <a:solidFill>
                  <a:schemeClr val="bg1"/>
                </a:solidFill>
                <a:latin typeface="Arial Bold" pitchFamily="-112" charset="0"/>
                <a:cs typeface="Arial Bold" pitchFamily="-112" charset="0"/>
              </a:rPr>
              <a:t>SQL Server Central has highly active forums, where you can get a response to a question on SQL Server and other topics in a matter of minutes.</a:t>
            </a:r>
          </a:p>
        </p:txBody>
      </p:sp>
      <p:pic>
        <p:nvPicPr>
          <p:cNvPr id="25604" name="Picture 12" descr="SSC Logo on Blue.eps"/>
          <p:cNvPicPr>
            <a:picLocks noChangeAspect="1"/>
          </p:cNvPicPr>
          <p:nvPr/>
        </p:nvPicPr>
        <p:blipFill>
          <a:blip r:embed="rId2" cstate="print"/>
          <a:srcRect/>
          <a:stretch>
            <a:fillRect/>
          </a:stretch>
        </p:blipFill>
        <p:spPr bwMode="auto">
          <a:xfrm>
            <a:off x="381000" y="304800"/>
            <a:ext cx="3149600" cy="914400"/>
          </a:xfrm>
          <a:prstGeom prst="rect">
            <a:avLst/>
          </a:prstGeom>
          <a:noFill/>
          <a:ln w="9525">
            <a:noFill/>
            <a:miter lim="800000"/>
            <a:headEnd/>
            <a:tailEnd/>
          </a:ln>
        </p:spPr>
      </p:pic>
      <p:pic>
        <p:nvPicPr>
          <p:cNvPr id="25605" name="Picture 6" descr="STEVE_M1_SML.png"/>
          <p:cNvPicPr>
            <a:picLocks noChangeAspect="1"/>
          </p:cNvPicPr>
          <p:nvPr/>
        </p:nvPicPr>
        <p:blipFill>
          <a:blip r:embed="rId3" cstate="print"/>
          <a:srcRect/>
          <a:stretch>
            <a:fillRect/>
          </a:stretch>
        </p:blipFill>
        <p:spPr bwMode="auto">
          <a:xfrm>
            <a:off x="5562600" y="3352800"/>
            <a:ext cx="5006975" cy="3505200"/>
          </a:xfrm>
          <a:prstGeom prst="rect">
            <a:avLst/>
          </a:prstGeom>
          <a:noFill/>
          <a:ln w="9525">
            <a:noFill/>
            <a:miter lim="800000"/>
            <a:headEnd/>
            <a:tailEnd/>
          </a:ln>
        </p:spPr>
      </p:pic>
    </p:spTree>
  </p:cSld>
  <p:clrMapOvr>
    <a:masterClrMapping/>
  </p:clrMapOvr>
  <p:transition advTm="10000"/>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pic>
        <p:nvPicPr>
          <p:cNvPr id="26626" name="Picture 7" descr="BUBBLE.eps"/>
          <p:cNvPicPr>
            <a:picLocks noChangeAspect="1"/>
          </p:cNvPicPr>
          <p:nvPr/>
        </p:nvPicPr>
        <p:blipFill>
          <a:blip r:embed="rId2" cstate="print"/>
          <a:srcRect/>
          <a:stretch>
            <a:fillRect/>
          </a:stretch>
        </p:blipFill>
        <p:spPr bwMode="auto">
          <a:xfrm>
            <a:off x="2057400" y="1731963"/>
            <a:ext cx="5815013" cy="2819400"/>
          </a:xfrm>
          <a:prstGeom prst="rect">
            <a:avLst/>
          </a:prstGeom>
          <a:noFill/>
          <a:ln w="9525">
            <a:noFill/>
            <a:miter lim="800000"/>
            <a:headEnd/>
            <a:tailEnd/>
          </a:ln>
        </p:spPr>
      </p:pic>
      <p:sp>
        <p:nvSpPr>
          <p:cNvPr id="26627" name="TextBox 8"/>
          <p:cNvSpPr txBox="1">
            <a:spLocks noChangeArrowheads="1"/>
          </p:cNvSpPr>
          <p:nvPr/>
        </p:nvSpPr>
        <p:spPr bwMode="auto">
          <a:xfrm>
            <a:off x="2970213" y="2020888"/>
            <a:ext cx="4572000" cy="1816100"/>
          </a:xfrm>
          <a:prstGeom prst="rect">
            <a:avLst/>
          </a:prstGeom>
          <a:noFill/>
          <a:ln w="9525">
            <a:noFill/>
            <a:miter lim="800000"/>
            <a:headEnd/>
            <a:tailEnd/>
          </a:ln>
        </p:spPr>
        <p:txBody>
          <a:bodyPr>
            <a:spAutoFit/>
          </a:bodyPr>
          <a:lstStyle/>
          <a:p>
            <a:r>
              <a:rPr lang="en-US" sz="2800" b="1">
                <a:latin typeface="Arial Bold" pitchFamily="-112" charset="0"/>
                <a:cs typeface="Arial Bold" pitchFamily="-112" charset="0"/>
              </a:rPr>
              <a:t>“In SQL Server 2008, you can mirror a database set to compatibility mode 90.”</a:t>
            </a:r>
            <a:endParaRPr lang="en-US" sz="2800" b="1">
              <a:solidFill>
                <a:schemeClr val="bg1"/>
              </a:solidFill>
              <a:latin typeface="Arial Bold" pitchFamily="-112" charset="0"/>
              <a:cs typeface="Arial Bold" pitchFamily="-112" charset="0"/>
            </a:endParaRPr>
          </a:p>
        </p:txBody>
      </p:sp>
      <p:pic>
        <p:nvPicPr>
          <p:cNvPr id="26628" name="Picture 11" descr="RG-simpletools-onred.eps"/>
          <p:cNvPicPr>
            <a:picLocks noChangeAspect="1"/>
          </p:cNvPicPr>
          <p:nvPr/>
        </p:nvPicPr>
        <p:blipFill>
          <a:blip r:embed="rId3" cstate="print"/>
          <a:srcRect/>
          <a:stretch>
            <a:fillRect/>
          </a:stretch>
        </p:blipFill>
        <p:spPr bwMode="auto">
          <a:xfrm>
            <a:off x="6934200" y="5961063"/>
            <a:ext cx="1984375" cy="681037"/>
          </a:xfrm>
          <a:prstGeom prst="rect">
            <a:avLst/>
          </a:prstGeom>
          <a:noFill/>
          <a:ln w="9525">
            <a:noFill/>
            <a:miter lim="800000"/>
            <a:headEnd/>
            <a:tailEnd/>
          </a:ln>
        </p:spPr>
      </p:pic>
      <p:sp>
        <p:nvSpPr>
          <p:cNvPr id="26629" name="Title 1"/>
          <p:cNvSpPr txBox="1">
            <a:spLocks/>
          </p:cNvSpPr>
          <p:nvPr/>
        </p:nvSpPr>
        <p:spPr bwMode="auto">
          <a:xfrm>
            <a:off x="304800" y="96838"/>
            <a:ext cx="8499475" cy="1655762"/>
          </a:xfrm>
          <a:prstGeom prst="rect">
            <a:avLst/>
          </a:prstGeom>
          <a:noFill/>
          <a:ln w="9525">
            <a:noFill/>
            <a:miter lim="800000"/>
            <a:headEnd/>
            <a:tailEnd/>
          </a:ln>
        </p:spPr>
        <p:txBody>
          <a:bodyPr wrap="none" lIns="0" tIns="0" rIns="0" bIns="0"/>
          <a:lstStyle/>
          <a:p>
            <a:r>
              <a:rPr lang="en-US" sz="4600" b="1">
                <a:solidFill>
                  <a:schemeClr val="bg1"/>
                </a:solidFill>
                <a:latin typeface="Arial Bold" pitchFamily="-112" charset="0"/>
                <a:cs typeface="Arial Bold" pitchFamily="-112" charset="0"/>
              </a:rPr>
              <a:t>Brad McGehee’s </a:t>
            </a:r>
            <a:br>
              <a:rPr lang="en-US" sz="4600" b="1">
                <a:solidFill>
                  <a:schemeClr val="bg1"/>
                </a:solidFill>
                <a:latin typeface="Arial Bold" pitchFamily="-112" charset="0"/>
                <a:cs typeface="Arial Bold" pitchFamily="-112" charset="0"/>
              </a:rPr>
            </a:br>
            <a:r>
              <a:rPr lang="en-US" sz="3800" b="1">
                <a:solidFill>
                  <a:schemeClr val="bg1"/>
                </a:solidFill>
                <a:latin typeface="Arial Bold" pitchFamily="-112" charset="0"/>
                <a:cs typeface="Arial Bold" pitchFamily="-112" charset="0"/>
              </a:rPr>
              <a:t>SQL Server Stumpers</a:t>
            </a:r>
            <a:endParaRPr lang="en-US" sz="3800">
              <a:solidFill>
                <a:schemeClr val="bg1"/>
              </a:solidFill>
              <a:latin typeface="Arial Bold" pitchFamily="-112" charset="0"/>
              <a:cs typeface="Arial Bold" pitchFamily="-112" charset="0"/>
            </a:endParaRPr>
          </a:p>
        </p:txBody>
      </p:sp>
      <p:pic>
        <p:nvPicPr>
          <p:cNvPr id="26630" name="Picture 7" descr="BRAD_M1.png"/>
          <p:cNvPicPr>
            <a:picLocks noChangeAspect="1"/>
          </p:cNvPicPr>
          <p:nvPr/>
        </p:nvPicPr>
        <p:blipFill>
          <a:blip r:embed="rId4" cstate="print"/>
          <a:srcRect/>
          <a:stretch>
            <a:fillRect/>
          </a:stretch>
        </p:blipFill>
        <p:spPr bwMode="auto">
          <a:xfrm>
            <a:off x="-1601788" y="2312988"/>
            <a:ext cx="4572001" cy="4545012"/>
          </a:xfrm>
          <a:prstGeom prst="rect">
            <a:avLst/>
          </a:prstGeom>
          <a:noFill/>
          <a:ln w="9525">
            <a:noFill/>
            <a:miter lim="800000"/>
            <a:headEnd/>
            <a:tailEnd/>
          </a:ln>
        </p:spPr>
      </p:pic>
      <p:sp>
        <p:nvSpPr>
          <p:cNvPr id="26631" name="Title 1"/>
          <p:cNvSpPr txBox="1">
            <a:spLocks/>
          </p:cNvSpPr>
          <p:nvPr/>
        </p:nvSpPr>
        <p:spPr bwMode="auto">
          <a:xfrm>
            <a:off x="2743200" y="4800600"/>
            <a:ext cx="5129213" cy="685800"/>
          </a:xfrm>
          <a:prstGeom prst="rect">
            <a:avLst/>
          </a:prstGeom>
          <a:noFill/>
          <a:ln w="9525">
            <a:noFill/>
            <a:miter lim="800000"/>
            <a:headEnd/>
            <a:tailEnd/>
          </a:ln>
        </p:spPr>
        <p:txBody>
          <a:bodyPr wrap="none" lIns="0" tIns="0" rIns="0" bIns="0"/>
          <a:lstStyle/>
          <a:p>
            <a:pPr algn="ctr"/>
            <a:r>
              <a:rPr lang="en-US" sz="4400" b="1">
                <a:solidFill>
                  <a:schemeClr val="bg1"/>
                </a:solidFill>
                <a:latin typeface="Arial Bold" pitchFamily="-112" charset="0"/>
                <a:cs typeface="Arial Bold" pitchFamily="-112" charset="0"/>
              </a:rPr>
              <a:t>True or False?</a:t>
            </a:r>
            <a:endParaRPr lang="en-US" sz="4400">
              <a:solidFill>
                <a:schemeClr val="bg1"/>
              </a:solidFill>
              <a:latin typeface="Arial Bold" pitchFamily="-112" charset="0"/>
              <a:cs typeface="Arial Bold" pitchFamily="-112" charset="0"/>
            </a:endParaRPr>
          </a:p>
        </p:txBody>
      </p:sp>
    </p:spTree>
  </p:cSld>
  <p:clrMapOvr>
    <a:masterClrMapping/>
  </p:clrMapOvr>
  <p:transition advTm="10000"/>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10" name="Rounded Rectangle 9"/>
          <p:cNvSpPr/>
          <p:nvPr/>
        </p:nvSpPr>
        <p:spPr>
          <a:xfrm>
            <a:off x="7086600" y="5715000"/>
            <a:ext cx="1828800" cy="914400"/>
          </a:xfrm>
          <a:prstGeom prst="roundRect">
            <a:avLst>
              <a:gd name="adj" fmla="val 11806"/>
            </a:avLst>
          </a:prstGeom>
          <a:solidFill>
            <a:srgbClr val="CD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pitchFamily="-112" charset="-128"/>
            </a:endParaRPr>
          </a:p>
        </p:txBody>
      </p:sp>
      <p:pic>
        <p:nvPicPr>
          <p:cNvPr id="27651" name="Picture 7" descr="BUBBLE.eps"/>
          <p:cNvPicPr>
            <a:picLocks noChangeAspect="1"/>
          </p:cNvPicPr>
          <p:nvPr/>
        </p:nvPicPr>
        <p:blipFill>
          <a:blip r:embed="rId2" cstate="print"/>
          <a:srcRect/>
          <a:stretch>
            <a:fillRect/>
          </a:stretch>
        </p:blipFill>
        <p:spPr bwMode="auto">
          <a:xfrm>
            <a:off x="2057400" y="2106613"/>
            <a:ext cx="5815013" cy="2819400"/>
          </a:xfrm>
          <a:prstGeom prst="rect">
            <a:avLst/>
          </a:prstGeom>
          <a:noFill/>
          <a:ln w="9525">
            <a:noFill/>
            <a:miter lim="800000"/>
            <a:headEnd/>
            <a:tailEnd/>
          </a:ln>
        </p:spPr>
      </p:pic>
      <p:sp>
        <p:nvSpPr>
          <p:cNvPr id="27652" name="TextBox 8"/>
          <p:cNvSpPr txBox="1">
            <a:spLocks noChangeArrowheads="1"/>
          </p:cNvSpPr>
          <p:nvPr/>
        </p:nvSpPr>
        <p:spPr bwMode="auto">
          <a:xfrm>
            <a:off x="2970213" y="2314575"/>
            <a:ext cx="4572000" cy="2986088"/>
          </a:xfrm>
          <a:prstGeom prst="rect">
            <a:avLst/>
          </a:prstGeom>
          <a:noFill/>
          <a:ln w="9525">
            <a:noFill/>
            <a:miter lim="800000"/>
            <a:headEnd/>
            <a:tailEnd/>
          </a:ln>
        </p:spPr>
        <p:txBody>
          <a:bodyPr>
            <a:spAutoFit/>
          </a:bodyPr>
          <a:lstStyle/>
          <a:p>
            <a:r>
              <a:rPr lang="en-US" sz="2000" b="1">
                <a:latin typeface="Arial Bold" pitchFamily="-112" charset="0"/>
                <a:cs typeface="Arial Bold" pitchFamily="-112" charset="0"/>
              </a:rPr>
              <a:t>"The awards will give an exceptional DBA some much-deserved recognition and help to increase the awareness of the importance of the DBA role among the IT community."</a:t>
            </a:r>
          </a:p>
          <a:p>
            <a:r>
              <a:rPr lang="en-US" sz="1600" b="1">
                <a:solidFill>
                  <a:srgbClr val="CD0000"/>
                </a:solidFill>
                <a:latin typeface="Arial Bold" pitchFamily="-112" charset="0"/>
                <a:cs typeface="Arial Bold" pitchFamily="-112" charset="0"/>
              </a:rPr>
              <a:t>Brad McGehee </a:t>
            </a:r>
            <a:r>
              <a:rPr lang="en-US" sz="1600">
                <a:latin typeface="Arial Bold" pitchFamily="-112" charset="0"/>
                <a:cs typeface="Arial Bold" pitchFamily="-112" charset="0"/>
              </a:rPr>
              <a:t>Exceptional DBA Awards Judge</a:t>
            </a:r>
            <a:endParaRPr lang="en-US" sz="1600" b="1">
              <a:latin typeface="Arial Bold" pitchFamily="-112" charset="0"/>
              <a:cs typeface="Arial Bold" pitchFamily="-112" charset="0"/>
            </a:endParaRPr>
          </a:p>
          <a:p>
            <a:endParaRPr lang="en-US" sz="3600" b="1">
              <a:solidFill>
                <a:schemeClr val="bg1"/>
              </a:solidFill>
              <a:latin typeface="Arial Bold" pitchFamily="-112" charset="0"/>
              <a:cs typeface="Arial Bold" pitchFamily="-112" charset="0"/>
            </a:endParaRPr>
          </a:p>
        </p:txBody>
      </p:sp>
      <p:pic>
        <p:nvPicPr>
          <p:cNvPr id="27653" name="Picture 11" descr="RG-simpletools-onred.eps"/>
          <p:cNvPicPr>
            <a:picLocks noChangeAspect="1"/>
          </p:cNvPicPr>
          <p:nvPr/>
        </p:nvPicPr>
        <p:blipFill>
          <a:blip r:embed="rId3" cstate="print"/>
          <a:srcRect/>
          <a:stretch>
            <a:fillRect/>
          </a:stretch>
        </p:blipFill>
        <p:spPr bwMode="auto">
          <a:xfrm>
            <a:off x="7239000" y="6002338"/>
            <a:ext cx="1603375" cy="550862"/>
          </a:xfrm>
          <a:prstGeom prst="rect">
            <a:avLst/>
          </a:prstGeom>
          <a:noFill/>
          <a:ln w="9525">
            <a:noFill/>
            <a:miter lim="800000"/>
            <a:headEnd/>
            <a:tailEnd/>
          </a:ln>
        </p:spPr>
      </p:pic>
      <p:sp>
        <p:nvSpPr>
          <p:cNvPr id="27654" name="Title 1"/>
          <p:cNvSpPr txBox="1">
            <a:spLocks/>
          </p:cNvSpPr>
          <p:nvPr/>
        </p:nvSpPr>
        <p:spPr bwMode="auto">
          <a:xfrm>
            <a:off x="3429000" y="228600"/>
            <a:ext cx="5638800" cy="1143000"/>
          </a:xfrm>
          <a:prstGeom prst="rect">
            <a:avLst/>
          </a:prstGeom>
          <a:noFill/>
          <a:ln w="9525">
            <a:noFill/>
            <a:miter lim="800000"/>
            <a:headEnd/>
            <a:tailEnd/>
          </a:ln>
        </p:spPr>
        <p:txBody>
          <a:bodyPr wrap="none" lIns="0" tIns="0" rIns="0" bIns="0"/>
          <a:lstStyle/>
          <a:p>
            <a:pPr>
              <a:lnSpc>
                <a:spcPts val="3800"/>
              </a:lnSpc>
            </a:pPr>
            <a:r>
              <a:rPr lang="en-US" sz="4000" b="1">
                <a:solidFill>
                  <a:srgbClr val="FFFFFF"/>
                </a:solidFill>
                <a:latin typeface="Arial Bold" pitchFamily="-112" charset="0"/>
                <a:cs typeface="Arial Bold" pitchFamily="-112" charset="0"/>
              </a:rPr>
              <a:t>The Exceptional DBA </a:t>
            </a:r>
            <a:br>
              <a:rPr lang="en-US" sz="4000" b="1">
                <a:solidFill>
                  <a:srgbClr val="FFFFFF"/>
                </a:solidFill>
                <a:latin typeface="Arial Bold" pitchFamily="-112" charset="0"/>
                <a:cs typeface="Arial Bold" pitchFamily="-112" charset="0"/>
              </a:rPr>
            </a:br>
            <a:r>
              <a:rPr lang="en-US" sz="4000" b="1">
                <a:solidFill>
                  <a:srgbClr val="FFFFFF"/>
                </a:solidFill>
                <a:latin typeface="Arial Bold" pitchFamily="-112" charset="0"/>
                <a:cs typeface="Arial Bold" pitchFamily="-112" charset="0"/>
              </a:rPr>
              <a:t>Awards</a:t>
            </a:r>
          </a:p>
        </p:txBody>
      </p:sp>
      <p:sp>
        <p:nvSpPr>
          <p:cNvPr id="27655" name="Title 1"/>
          <p:cNvSpPr txBox="1">
            <a:spLocks/>
          </p:cNvSpPr>
          <p:nvPr/>
        </p:nvSpPr>
        <p:spPr bwMode="auto">
          <a:xfrm>
            <a:off x="7235825" y="5773738"/>
            <a:ext cx="1603375" cy="228600"/>
          </a:xfrm>
          <a:prstGeom prst="rect">
            <a:avLst/>
          </a:prstGeom>
          <a:noFill/>
          <a:ln w="9525">
            <a:noFill/>
            <a:miter lim="800000"/>
            <a:headEnd/>
            <a:tailEnd/>
          </a:ln>
        </p:spPr>
        <p:txBody>
          <a:bodyPr wrap="none" lIns="0" tIns="0" rIns="0" bIns="0"/>
          <a:lstStyle/>
          <a:p>
            <a:r>
              <a:rPr lang="en-US" sz="1200">
                <a:solidFill>
                  <a:srgbClr val="FFFFFF"/>
                </a:solidFill>
                <a:latin typeface="Arial Bold" pitchFamily="-112" charset="0"/>
                <a:cs typeface="Arial Bold" pitchFamily="-112" charset="0"/>
              </a:rPr>
              <a:t>SPONSORED BY</a:t>
            </a:r>
          </a:p>
        </p:txBody>
      </p:sp>
      <p:pic>
        <p:nvPicPr>
          <p:cNvPr id="27656" name="Picture 10" descr="SSC Logo on Blue.ai"/>
          <p:cNvPicPr>
            <a:picLocks noChangeAspect="1"/>
          </p:cNvPicPr>
          <p:nvPr/>
        </p:nvPicPr>
        <p:blipFill>
          <a:blip r:embed="rId4" cstate="print"/>
          <a:srcRect/>
          <a:stretch>
            <a:fillRect/>
          </a:stretch>
        </p:blipFill>
        <p:spPr bwMode="auto">
          <a:xfrm>
            <a:off x="-381000" y="-590550"/>
            <a:ext cx="3962400" cy="2800350"/>
          </a:xfrm>
          <a:prstGeom prst="rect">
            <a:avLst/>
          </a:prstGeom>
          <a:noFill/>
          <a:ln w="9525">
            <a:noFill/>
            <a:miter lim="800000"/>
            <a:headEnd/>
            <a:tailEnd/>
          </a:ln>
        </p:spPr>
      </p:pic>
      <p:pic>
        <p:nvPicPr>
          <p:cNvPr id="9" name="Picture 7" descr="BRAD_M1.png"/>
          <p:cNvPicPr>
            <a:picLocks noChangeAspect="1"/>
          </p:cNvPicPr>
          <p:nvPr/>
        </p:nvPicPr>
        <p:blipFill>
          <a:blip r:embed="rId5" cstate="print"/>
          <a:srcRect/>
          <a:stretch>
            <a:fillRect/>
          </a:stretch>
        </p:blipFill>
        <p:spPr bwMode="auto">
          <a:xfrm>
            <a:off x="-1524000" y="2312988"/>
            <a:ext cx="4572001" cy="4545012"/>
          </a:xfrm>
          <a:prstGeom prst="rect">
            <a:avLst/>
          </a:prstGeom>
          <a:noFill/>
          <a:ln w="9525">
            <a:noFill/>
            <a:miter lim="800000"/>
            <a:headEnd/>
            <a:tailEnd/>
          </a:ln>
        </p:spPr>
      </p:pic>
    </p:spTree>
  </p:cSld>
  <p:clrMapOvr>
    <a:masterClrMapping/>
  </p:clrMapOvr>
  <p:transition advTm="10000"/>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pic>
        <p:nvPicPr>
          <p:cNvPr id="28674" name="Picture 7" descr="BUBBLE.eps"/>
          <p:cNvPicPr>
            <a:picLocks noChangeAspect="1"/>
          </p:cNvPicPr>
          <p:nvPr/>
        </p:nvPicPr>
        <p:blipFill>
          <a:blip r:embed="rId2" cstate="print"/>
          <a:srcRect/>
          <a:stretch>
            <a:fillRect/>
          </a:stretch>
        </p:blipFill>
        <p:spPr bwMode="auto">
          <a:xfrm>
            <a:off x="2057400" y="1731963"/>
            <a:ext cx="5815013" cy="2819400"/>
          </a:xfrm>
          <a:prstGeom prst="rect">
            <a:avLst/>
          </a:prstGeom>
          <a:noFill/>
          <a:ln w="9525">
            <a:noFill/>
            <a:miter lim="800000"/>
            <a:headEnd/>
            <a:tailEnd/>
          </a:ln>
        </p:spPr>
      </p:pic>
      <p:sp>
        <p:nvSpPr>
          <p:cNvPr id="28675" name="TextBox 8"/>
          <p:cNvSpPr txBox="1">
            <a:spLocks noChangeArrowheads="1"/>
          </p:cNvSpPr>
          <p:nvPr/>
        </p:nvSpPr>
        <p:spPr bwMode="auto">
          <a:xfrm>
            <a:off x="2970213" y="2071688"/>
            <a:ext cx="4572000" cy="1570037"/>
          </a:xfrm>
          <a:prstGeom prst="rect">
            <a:avLst/>
          </a:prstGeom>
          <a:noFill/>
          <a:ln w="9525">
            <a:noFill/>
            <a:miter lim="800000"/>
            <a:headEnd/>
            <a:tailEnd/>
          </a:ln>
        </p:spPr>
        <p:txBody>
          <a:bodyPr>
            <a:spAutoFit/>
          </a:bodyPr>
          <a:lstStyle/>
          <a:p>
            <a:r>
              <a:rPr lang="en-US" sz="2400" b="1">
                <a:latin typeface="Arial Bold" pitchFamily="-112" charset="0"/>
                <a:cs typeface="Arial Bold" pitchFamily="-112" charset="0"/>
              </a:rPr>
              <a:t>“Database Mirroring does not check the compatibility mode. It will mirror a database at any level."</a:t>
            </a:r>
            <a:endParaRPr lang="en-US" sz="2400" b="1">
              <a:solidFill>
                <a:schemeClr val="bg1"/>
              </a:solidFill>
              <a:latin typeface="Arial Bold" pitchFamily="-112" charset="0"/>
              <a:cs typeface="Arial Bold" pitchFamily="-112" charset="0"/>
            </a:endParaRPr>
          </a:p>
        </p:txBody>
      </p:sp>
      <p:pic>
        <p:nvPicPr>
          <p:cNvPr id="28676" name="Picture 11" descr="RG-simpletools-onred.eps"/>
          <p:cNvPicPr>
            <a:picLocks noChangeAspect="1"/>
          </p:cNvPicPr>
          <p:nvPr/>
        </p:nvPicPr>
        <p:blipFill>
          <a:blip r:embed="rId3" cstate="print"/>
          <a:srcRect/>
          <a:stretch>
            <a:fillRect/>
          </a:stretch>
        </p:blipFill>
        <p:spPr bwMode="auto">
          <a:xfrm>
            <a:off x="6934200" y="5961063"/>
            <a:ext cx="1984375" cy="681037"/>
          </a:xfrm>
          <a:prstGeom prst="rect">
            <a:avLst/>
          </a:prstGeom>
          <a:noFill/>
          <a:ln w="9525">
            <a:noFill/>
            <a:miter lim="800000"/>
            <a:headEnd/>
            <a:tailEnd/>
          </a:ln>
        </p:spPr>
      </p:pic>
      <p:sp>
        <p:nvSpPr>
          <p:cNvPr id="28677" name="Title 1"/>
          <p:cNvSpPr txBox="1">
            <a:spLocks/>
          </p:cNvSpPr>
          <p:nvPr/>
        </p:nvSpPr>
        <p:spPr bwMode="auto">
          <a:xfrm>
            <a:off x="304800" y="96838"/>
            <a:ext cx="8499475" cy="1655762"/>
          </a:xfrm>
          <a:prstGeom prst="rect">
            <a:avLst/>
          </a:prstGeom>
          <a:noFill/>
          <a:ln w="9525">
            <a:noFill/>
            <a:miter lim="800000"/>
            <a:headEnd/>
            <a:tailEnd/>
          </a:ln>
        </p:spPr>
        <p:txBody>
          <a:bodyPr wrap="none" lIns="0" tIns="0" rIns="0" bIns="0"/>
          <a:lstStyle/>
          <a:p>
            <a:r>
              <a:rPr lang="en-US" sz="4600" b="1">
                <a:solidFill>
                  <a:schemeClr val="bg1"/>
                </a:solidFill>
                <a:latin typeface="Arial Bold" pitchFamily="-112" charset="0"/>
                <a:cs typeface="Arial Bold" pitchFamily="-112" charset="0"/>
              </a:rPr>
              <a:t>Brad McGehee’s </a:t>
            </a:r>
            <a:br>
              <a:rPr lang="en-US" sz="4600" b="1">
                <a:solidFill>
                  <a:schemeClr val="bg1"/>
                </a:solidFill>
                <a:latin typeface="Arial Bold" pitchFamily="-112" charset="0"/>
                <a:cs typeface="Arial Bold" pitchFamily="-112" charset="0"/>
              </a:rPr>
            </a:br>
            <a:r>
              <a:rPr lang="en-US" sz="3800" b="1">
                <a:solidFill>
                  <a:schemeClr val="bg1"/>
                </a:solidFill>
                <a:latin typeface="Arial Bold" pitchFamily="-112" charset="0"/>
                <a:cs typeface="Arial Bold" pitchFamily="-112" charset="0"/>
              </a:rPr>
              <a:t>SQL Server Stumpers</a:t>
            </a:r>
            <a:endParaRPr lang="en-US" sz="3800">
              <a:solidFill>
                <a:schemeClr val="bg1"/>
              </a:solidFill>
              <a:latin typeface="Arial Bold" pitchFamily="-112" charset="0"/>
              <a:cs typeface="Arial Bold" pitchFamily="-112" charset="0"/>
            </a:endParaRPr>
          </a:p>
        </p:txBody>
      </p:sp>
      <p:pic>
        <p:nvPicPr>
          <p:cNvPr id="28678" name="Picture 7" descr="BRAD_M1.png"/>
          <p:cNvPicPr>
            <a:picLocks noChangeAspect="1"/>
          </p:cNvPicPr>
          <p:nvPr/>
        </p:nvPicPr>
        <p:blipFill>
          <a:blip r:embed="rId4" cstate="print"/>
          <a:srcRect/>
          <a:stretch>
            <a:fillRect/>
          </a:stretch>
        </p:blipFill>
        <p:spPr bwMode="auto">
          <a:xfrm>
            <a:off x="-1601788" y="2312988"/>
            <a:ext cx="4572001" cy="4545012"/>
          </a:xfrm>
          <a:prstGeom prst="rect">
            <a:avLst/>
          </a:prstGeom>
          <a:noFill/>
          <a:ln w="9525">
            <a:noFill/>
            <a:miter lim="800000"/>
            <a:headEnd/>
            <a:tailEnd/>
          </a:ln>
        </p:spPr>
      </p:pic>
      <p:sp>
        <p:nvSpPr>
          <p:cNvPr id="28679" name="Title 1"/>
          <p:cNvSpPr txBox="1">
            <a:spLocks/>
          </p:cNvSpPr>
          <p:nvPr/>
        </p:nvSpPr>
        <p:spPr bwMode="auto">
          <a:xfrm>
            <a:off x="2743200" y="4800600"/>
            <a:ext cx="5129213" cy="685800"/>
          </a:xfrm>
          <a:prstGeom prst="rect">
            <a:avLst/>
          </a:prstGeom>
          <a:noFill/>
          <a:ln w="9525">
            <a:noFill/>
            <a:miter lim="800000"/>
            <a:headEnd/>
            <a:tailEnd/>
          </a:ln>
        </p:spPr>
        <p:txBody>
          <a:bodyPr wrap="none" lIns="0" tIns="0" rIns="0" bIns="0"/>
          <a:lstStyle/>
          <a:p>
            <a:pPr algn="ctr"/>
            <a:r>
              <a:rPr lang="en-US" sz="4400" b="1">
                <a:solidFill>
                  <a:schemeClr val="bg1"/>
                </a:solidFill>
                <a:latin typeface="Arial Bold" pitchFamily="-112" charset="0"/>
                <a:cs typeface="Arial Bold" pitchFamily="-112" charset="0"/>
              </a:rPr>
              <a:t>True!</a:t>
            </a:r>
            <a:endParaRPr lang="en-US" sz="4400">
              <a:solidFill>
                <a:schemeClr val="bg1"/>
              </a:solidFill>
              <a:latin typeface="Arial Bold" pitchFamily="-112" charset="0"/>
              <a:cs typeface="Arial Bold" pitchFamily="-112" charset="0"/>
            </a:endParaRPr>
          </a:p>
        </p:txBody>
      </p:sp>
    </p:spTree>
  </p:cSld>
  <p:clrMapOvr>
    <a:masterClrMapping/>
  </p:clrMapOvr>
  <p:transition advTm="10000"/>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9698" name="Title 1"/>
          <p:cNvSpPr>
            <a:spLocks noGrp="1"/>
          </p:cNvSpPr>
          <p:nvPr>
            <p:ph type="ctrTitle"/>
          </p:nvPr>
        </p:nvSpPr>
        <p:spPr>
          <a:xfrm>
            <a:off x="381000" y="1676400"/>
            <a:ext cx="8440738" cy="1143000"/>
          </a:xfrm>
        </p:spPr>
        <p:txBody>
          <a:bodyPr wrap="none" lIns="0" tIns="0" rIns="0" bIns="0" anchor="t"/>
          <a:lstStyle/>
          <a:p>
            <a:pPr algn="l" eaLnBrk="1" hangingPunct="1"/>
            <a:r>
              <a:rPr lang="en-US" sz="5000" b="1" smtClean="0">
                <a:solidFill>
                  <a:schemeClr val="bg1"/>
                </a:solidFill>
                <a:latin typeface="Arial Bold" pitchFamily="-112" charset="0"/>
                <a:cs typeface="Arial Bold" pitchFamily="-112" charset="0"/>
              </a:rPr>
              <a:t>Did you know?</a:t>
            </a:r>
            <a:endParaRPr lang="en-US" sz="2000" smtClean="0">
              <a:solidFill>
                <a:schemeClr val="bg1"/>
              </a:solidFill>
              <a:latin typeface="Arial Bold" pitchFamily="-112" charset="0"/>
              <a:cs typeface="Arial Bold" pitchFamily="-112" charset="0"/>
            </a:endParaRPr>
          </a:p>
        </p:txBody>
      </p:sp>
      <p:sp>
        <p:nvSpPr>
          <p:cNvPr id="29699" name="TextBox 8"/>
          <p:cNvSpPr txBox="1">
            <a:spLocks noChangeArrowheads="1"/>
          </p:cNvSpPr>
          <p:nvPr/>
        </p:nvSpPr>
        <p:spPr bwMode="auto">
          <a:xfrm>
            <a:off x="381000" y="3048000"/>
            <a:ext cx="6553200" cy="2246313"/>
          </a:xfrm>
          <a:prstGeom prst="rect">
            <a:avLst/>
          </a:prstGeom>
          <a:noFill/>
          <a:ln w="9525">
            <a:noFill/>
            <a:miter lim="800000"/>
            <a:headEnd/>
            <a:tailEnd/>
          </a:ln>
        </p:spPr>
        <p:txBody>
          <a:bodyPr>
            <a:spAutoFit/>
          </a:bodyPr>
          <a:lstStyle/>
          <a:p>
            <a:r>
              <a:rPr lang="en-US" sz="2800">
                <a:solidFill>
                  <a:srgbClr val="D9D9D9"/>
                </a:solidFill>
                <a:latin typeface="Arial Bold" pitchFamily="-112" charset="0"/>
                <a:cs typeface="Arial Bold" pitchFamily="-112" charset="0"/>
              </a:rPr>
              <a:t>Simple-Talk.com has a wealth of articles written by industry experts on SQL Server, .NET and SysAdmin, with no registration required to access each article.</a:t>
            </a:r>
          </a:p>
        </p:txBody>
      </p:sp>
      <p:pic>
        <p:nvPicPr>
          <p:cNvPr id="29700" name="Picture 4" descr="logo_colour_RGB.eps"/>
          <p:cNvPicPr>
            <a:picLocks noChangeAspect="1"/>
          </p:cNvPicPr>
          <p:nvPr/>
        </p:nvPicPr>
        <p:blipFill>
          <a:blip r:embed="rId2" cstate="print"/>
          <a:srcRect/>
          <a:stretch>
            <a:fillRect/>
          </a:stretch>
        </p:blipFill>
        <p:spPr bwMode="auto">
          <a:xfrm>
            <a:off x="381000" y="322263"/>
            <a:ext cx="4191000" cy="820737"/>
          </a:xfrm>
          <a:prstGeom prst="rect">
            <a:avLst/>
          </a:prstGeom>
          <a:noFill/>
          <a:ln w="9525">
            <a:noFill/>
            <a:miter lim="800000"/>
            <a:headEnd/>
            <a:tailEnd/>
          </a:ln>
        </p:spPr>
      </p:pic>
      <p:pic>
        <p:nvPicPr>
          <p:cNvPr id="29701" name="Picture 5" descr="TONY_M1_SML.png"/>
          <p:cNvPicPr>
            <a:picLocks noChangeAspect="1"/>
          </p:cNvPicPr>
          <p:nvPr/>
        </p:nvPicPr>
        <p:blipFill>
          <a:blip r:embed="rId3" cstate="print"/>
          <a:srcRect/>
          <a:stretch>
            <a:fillRect/>
          </a:stretch>
        </p:blipFill>
        <p:spPr bwMode="auto">
          <a:xfrm>
            <a:off x="6608763" y="2819400"/>
            <a:ext cx="4059237" cy="4038600"/>
          </a:xfrm>
          <a:prstGeom prst="rect">
            <a:avLst/>
          </a:prstGeom>
          <a:noFill/>
          <a:ln w="9525">
            <a:noFill/>
            <a:miter lim="800000"/>
            <a:headEnd/>
            <a:tailEnd/>
          </a:ln>
        </p:spPr>
      </p:pic>
    </p:spTree>
  </p:cSld>
  <p:clrMapOvr>
    <a:masterClrMapping/>
  </p:clrMapOvr>
  <p:transition advTm="10000"/>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pic>
        <p:nvPicPr>
          <p:cNvPr id="30722" name="Picture 7" descr="BUBBLE.eps"/>
          <p:cNvPicPr>
            <a:picLocks noChangeAspect="1"/>
          </p:cNvPicPr>
          <p:nvPr/>
        </p:nvPicPr>
        <p:blipFill>
          <a:blip r:embed="rId2" cstate="print"/>
          <a:srcRect/>
          <a:stretch>
            <a:fillRect/>
          </a:stretch>
        </p:blipFill>
        <p:spPr bwMode="auto">
          <a:xfrm>
            <a:off x="2057400" y="1731963"/>
            <a:ext cx="5815013" cy="2819400"/>
          </a:xfrm>
          <a:prstGeom prst="rect">
            <a:avLst/>
          </a:prstGeom>
          <a:noFill/>
          <a:ln w="9525">
            <a:noFill/>
            <a:miter lim="800000"/>
            <a:headEnd/>
            <a:tailEnd/>
          </a:ln>
        </p:spPr>
      </p:pic>
      <p:sp>
        <p:nvSpPr>
          <p:cNvPr id="30723" name="TextBox 8"/>
          <p:cNvSpPr txBox="1">
            <a:spLocks noChangeArrowheads="1"/>
          </p:cNvSpPr>
          <p:nvPr/>
        </p:nvSpPr>
        <p:spPr bwMode="auto">
          <a:xfrm>
            <a:off x="2970213" y="2020888"/>
            <a:ext cx="4572000" cy="1384300"/>
          </a:xfrm>
          <a:prstGeom prst="rect">
            <a:avLst/>
          </a:prstGeom>
          <a:noFill/>
          <a:ln w="9525">
            <a:noFill/>
            <a:miter lim="800000"/>
            <a:headEnd/>
            <a:tailEnd/>
          </a:ln>
        </p:spPr>
        <p:txBody>
          <a:bodyPr>
            <a:spAutoFit/>
          </a:bodyPr>
          <a:lstStyle/>
          <a:p>
            <a:r>
              <a:rPr lang="en-US" sz="2800" b="1">
                <a:latin typeface="Arial Bold" pitchFamily="-112" charset="0"/>
                <a:cs typeface="Arial Bold" pitchFamily="-112" charset="0"/>
              </a:rPr>
              <a:t>“All page types can be restored with the single page restore option.”</a:t>
            </a:r>
            <a:endParaRPr lang="en-US" sz="2800" b="1">
              <a:solidFill>
                <a:schemeClr val="bg1"/>
              </a:solidFill>
              <a:latin typeface="Arial Bold" pitchFamily="-112" charset="0"/>
              <a:cs typeface="Arial Bold" pitchFamily="-112" charset="0"/>
            </a:endParaRPr>
          </a:p>
        </p:txBody>
      </p:sp>
      <p:pic>
        <p:nvPicPr>
          <p:cNvPr id="30724" name="Picture 11" descr="RG-simpletools-onred.eps"/>
          <p:cNvPicPr>
            <a:picLocks noChangeAspect="1"/>
          </p:cNvPicPr>
          <p:nvPr/>
        </p:nvPicPr>
        <p:blipFill>
          <a:blip r:embed="rId3" cstate="print"/>
          <a:srcRect/>
          <a:stretch>
            <a:fillRect/>
          </a:stretch>
        </p:blipFill>
        <p:spPr bwMode="auto">
          <a:xfrm>
            <a:off x="6934200" y="5961063"/>
            <a:ext cx="1984375" cy="681037"/>
          </a:xfrm>
          <a:prstGeom prst="rect">
            <a:avLst/>
          </a:prstGeom>
          <a:noFill/>
          <a:ln w="9525">
            <a:noFill/>
            <a:miter lim="800000"/>
            <a:headEnd/>
            <a:tailEnd/>
          </a:ln>
        </p:spPr>
      </p:pic>
      <p:sp>
        <p:nvSpPr>
          <p:cNvPr id="30725" name="Title 1"/>
          <p:cNvSpPr txBox="1">
            <a:spLocks/>
          </p:cNvSpPr>
          <p:nvPr/>
        </p:nvSpPr>
        <p:spPr bwMode="auto">
          <a:xfrm>
            <a:off x="304800" y="96838"/>
            <a:ext cx="8499475" cy="1655762"/>
          </a:xfrm>
          <a:prstGeom prst="rect">
            <a:avLst/>
          </a:prstGeom>
          <a:noFill/>
          <a:ln w="9525">
            <a:noFill/>
            <a:miter lim="800000"/>
            <a:headEnd/>
            <a:tailEnd/>
          </a:ln>
        </p:spPr>
        <p:txBody>
          <a:bodyPr wrap="none" lIns="0" tIns="0" rIns="0" bIns="0"/>
          <a:lstStyle/>
          <a:p>
            <a:r>
              <a:rPr lang="en-US" sz="4600" b="1">
                <a:solidFill>
                  <a:schemeClr val="bg1"/>
                </a:solidFill>
                <a:latin typeface="Arial Bold" pitchFamily="-112" charset="0"/>
                <a:cs typeface="Arial Bold" pitchFamily="-112" charset="0"/>
              </a:rPr>
              <a:t>Brad McGehee’s </a:t>
            </a:r>
            <a:br>
              <a:rPr lang="en-US" sz="4600" b="1">
                <a:solidFill>
                  <a:schemeClr val="bg1"/>
                </a:solidFill>
                <a:latin typeface="Arial Bold" pitchFamily="-112" charset="0"/>
                <a:cs typeface="Arial Bold" pitchFamily="-112" charset="0"/>
              </a:rPr>
            </a:br>
            <a:r>
              <a:rPr lang="en-US" sz="3800" b="1">
                <a:solidFill>
                  <a:schemeClr val="bg1"/>
                </a:solidFill>
                <a:latin typeface="Arial Bold" pitchFamily="-112" charset="0"/>
                <a:cs typeface="Arial Bold" pitchFamily="-112" charset="0"/>
              </a:rPr>
              <a:t>SQL Server Stumpers</a:t>
            </a:r>
            <a:endParaRPr lang="en-US" sz="3800">
              <a:solidFill>
                <a:schemeClr val="bg1"/>
              </a:solidFill>
              <a:latin typeface="Arial Bold" pitchFamily="-112" charset="0"/>
              <a:cs typeface="Arial Bold" pitchFamily="-112" charset="0"/>
            </a:endParaRPr>
          </a:p>
        </p:txBody>
      </p:sp>
      <p:pic>
        <p:nvPicPr>
          <p:cNvPr id="30726" name="Picture 7" descr="BRAD_M1.png"/>
          <p:cNvPicPr>
            <a:picLocks noChangeAspect="1"/>
          </p:cNvPicPr>
          <p:nvPr/>
        </p:nvPicPr>
        <p:blipFill>
          <a:blip r:embed="rId4" cstate="print"/>
          <a:srcRect/>
          <a:stretch>
            <a:fillRect/>
          </a:stretch>
        </p:blipFill>
        <p:spPr bwMode="auto">
          <a:xfrm>
            <a:off x="-1601788" y="2312988"/>
            <a:ext cx="4572001" cy="4545012"/>
          </a:xfrm>
          <a:prstGeom prst="rect">
            <a:avLst/>
          </a:prstGeom>
          <a:noFill/>
          <a:ln w="9525">
            <a:noFill/>
            <a:miter lim="800000"/>
            <a:headEnd/>
            <a:tailEnd/>
          </a:ln>
        </p:spPr>
      </p:pic>
      <p:sp>
        <p:nvSpPr>
          <p:cNvPr id="30727" name="Title 1"/>
          <p:cNvSpPr txBox="1">
            <a:spLocks/>
          </p:cNvSpPr>
          <p:nvPr/>
        </p:nvSpPr>
        <p:spPr bwMode="auto">
          <a:xfrm>
            <a:off x="2743200" y="4800600"/>
            <a:ext cx="5129213" cy="685800"/>
          </a:xfrm>
          <a:prstGeom prst="rect">
            <a:avLst/>
          </a:prstGeom>
          <a:noFill/>
          <a:ln w="9525">
            <a:noFill/>
            <a:miter lim="800000"/>
            <a:headEnd/>
            <a:tailEnd/>
          </a:ln>
        </p:spPr>
        <p:txBody>
          <a:bodyPr wrap="none" lIns="0" tIns="0" rIns="0" bIns="0"/>
          <a:lstStyle/>
          <a:p>
            <a:pPr algn="ctr"/>
            <a:r>
              <a:rPr lang="en-US" sz="4400" b="1">
                <a:solidFill>
                  <a:schemeClr val="bg1"/>
                </a:solidFill>
                <a:latin typeface="Arial Bold" pitchFamily="-112" charset="0"/>
                <a:cs typeface="Arial Bold" pitchFamily="-112" charset="0"/>
              </a:rPr>
              <a:t>True or False?</a:t>
            </a:r>
            <a:endParaRPr lang="en-US" sz="4400">
              <a:solidFill>
                <a:schemeClr val="bg1"/>
              </a:solidFill>
              <a:latin typeface="Arial Bold" pitchFamily="-112" charset="0"/>
              <a:cs typeface="Arial Bold" pitchFamily="-112" charset="0"/>
            </a:endParaRPr>
          </a:p>
        </p:txBody>
      </p:sp>
    </p:spTree>
  </p:cSld>
  <p:clrMapOvr>
    <a:masterClrMapping/>
  </p:clrMapOvr>
  <p:transition advTm="1000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Long Tail</a:t>
            </a:r>
            <a:endParaRPr lang="en-US" dirty="0"/>
          </a:p>
        </p:txBody>
      </p:sp>
      <p:pic>
        <p:nvPicPr>
          <p:cNvPr id="4" name="Content Placeholder 3" descr="conceptual-long-tail.jpg"/>
          <p:cNvPicPr>
            <a:picLocks noGrp="1" noChangeAspect="1"/>
          </p:cNvPicPr>
          <p:nvPr>
            <p:ph idx="1"/>
          </p:nvPr>
        </p:nvPicPr>
        <p:blipFill>
          <a:blip r:embed="rId3" cstate="print"/>
          <a:stretch>
            <a:fillRect/>
          </a:stretch>
        </p:blipFill>
        <p:spPr>
          <a:xfrm>
            <a:off x="990600" y="1295400"/>
            <a:ext cx="7010400" cy="5071353"/>
          </a:xfrm>
        </p:spPr>
      </p:pic>
      <p:sp>
        <p:nvSpPr>
          <p:cNvPr id="12" name="Left Arrow 11"/>
          <p:cNvSpPr/>
          <p:nvPr/>
        </p:nvSpPr>
        <p:spPr>
          <a:xfrm rot="20500172">
            <a:off x="2475970" y="4040534"/>
            <a:ext cx="2112206" cy="61818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Left Arrow 12"/>
          <p:cNvSpPr/>
          <p:nvPr/>
        </p:nvSpPr>
        <p:spPr>
          <a:xfrm rot="20764853">
            <a:off x="1906244" y="2720871"/>
            <a:ext cx="1155048" cy="60305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3505200" y="5867400"/>
            <a:ext cx="2286000" cy="369332"/>
          </a:xfrm>
          <a:prstGeom prst="rect">
            <a:avLst/>
          </a:prstGeom>
          <a:solidFill>
            <a:schemeClr val="tx1"/>
          </a:solidFill>
        </p:spPr>
        <p:txBody>
          <a:bodyPr wrap="square" rtlCol="0">
            <a:spAutoFit/>
          </a:bodyPr>
          <a:lstStyle/>
          <a:p>
            <a:r>
              <a:rPr lang="en-US" dirty="0" smtClean="0">
                <a:solidFill>
                  <a:schemeClr val="bg1"/>
                </a:solidFill>
              </a:rPr>
              <a:t>Potential Employees</a:t>
            </a:r>
            <a:endParaRPr lang="en-US" dirty="0">
              <a:solidFill>
                <a:schemeClr val="bg1"/>
              </a:solidFill>
            </a:endParaRPr>
          </a:p>
        </p:txBody>
      </p:sp>
      <p:sp>
        <p:nvSpPr>
          <p:cNvPr id="16" name="TextBox 15"/>
          <p:cNvSpPr txBox="1"/>
          <p:nvPr/>
        </p:nvSpPr>
        <p:spPr>
          <a:xfrm rot="16200000">
            <a:off x="70366" y="3663432"/>
            <a:ext cx="2362200" cy="369332"/>
          </a:xfrm>
          <a:prstGeom prst="rect">
            <a:avLst/>
          </a:prstGeom>
          <a:solidFill>
            <a:schemeClr val="tx1"/>
          </a:solidFill>
        </p:spPr>
        <p:txBody>
          <a:bodyPr wrap="square" rtlCol="0">
            <a:spAutoFit/>
          </a:bodyPr>
          <a:lstStyle/>
          <a:p>
            <a:r>
              <a:rPr lang="en-US" dirty="0" smtClean="0">
                <a:solidFill>
                  <a:schemeClr val="bg1"/>
                </a:solidFill>
              </a:rPr>
              <a:t>Employer Desire</a:t>
            </a:r>
            <a:endParaRPr lang="en-US" dirty="0">
              <a:solidFill>
                <a:schemeClr val="bg1"/>
              </a:solidFill>
            </a:endParaRPr>
          </a:p>
        </p:txBody>
      </p:sp>
      <p:pic>
        <p:nvPicPr>
          <p:cNvPr id="17" name="Picture 16" descr="2211912762_97efe364fb_b.jpg"/>
          <p:cNvPicPr>
            <a:picLocks noChangeAspect="1"/>
          </p:cNvPicPr>
          <p:nvPr/>
        </p:nvPicPr>
        <p:blipFill>
          <a:blip r:embed="rId4" cstate="print"/>
          <a:stretch>
            <a:fillRect/>
          </a:stretch>
        </p:blipFill>
        <p:spPr>
          <a:xfrm>
            <a:off x="3352800" y="2057400"/>
            <a:ext cx="1016496" cy="1524000"/>
          </a:xfrm>
          <a:prstGeom prst="rect">
            <a:avLst/>
          </a:prstGeom>
        </p:spPr>
      </p:pic>
      <p:pic>
        <p:nvPicPr>
          <p:cNvPr id="18" name="Picture 17" descr="Brent-Ozar.jpg"/>
          <p:cNvPicPr>
            <a:picLocks noChangeAspect="1"/>
          </p:cNvPicPr>
          <p:nvPr/>
        </p:nvPicPr>
        <p:blipFill>
          <a:blip r:embed="rId5" cstate="print"/>
          <a:stretch>
            <a:fillRect/>
          </a:stretch>
        </p:blipFill>
        <p:spPr>
          <a:xfrm>
            <a:off x="4800600" y="3200400"/>
            <a:ext cx="1014644" cy="990600"/>
          </a:xfrm>
          <a:prstGeom prst="rect">
            <a:avLst/>
          </a:prstGeom>
        </p:spPr>
      </p:pic>
    </p:spTree>
    <p:extLst>
      <p:ext uri="{BB962C8B-B14F-4D97-AF65-F5344CB8AC3E}">
        <p14:creationId xmlns:p14="http://schemas.microsoft.com/office/powerpoint/2010/main" xmlns="" val="708062482"/>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pic>
        <p:nvPicPr>
          <p:cNvPr id="31746" name="Picture 7" descr="BUBBLE.eps"/>
          <p:cNvPicPr>
            <a:picLocks noChangeAspect="1"/>
          </p:cNvPicPr>
          <p:nvPr/>
        </p:nvPicPr>
        <p:blipFill>
          <a:blip r:embed="rId3" cstate="print"/>
          <a:srcRect/>
          <a:stretch>
            <a:fillRect/>
          </a:stretch>
        </p:blipFill>
        <p:spPr bwMode="auto">
          <a:xfrm>
            <a:off x="1677988" y="1828800"/>
            <a:ext cx="5500687" cy="2667000"/>
          </a:xfrm>
          <a:prstGeom prst="rect">
            <a:avLst/>
          </a:prstGeom>
          <a:noFill/>
          <a:ln w="9525">
            <a:noFill/>
            <a:miter lim="800000"/>
            <a:headEnd/>
            <a:tailEnd/>
          </a:ln>
        </p:spPr>
      </p:pic>
      <p:sp>
        <p:nvSpPr>
          <p:cNvPr id="31747" name="TextBox 8"/>
          <p:cNvSpPr txBox="1">
            <a:spLocks noChangeArrowheads="1"/>
          </p:cNvSpPr>
          <p:nvPr/>
        </p:nvSpPr>
        <p:spPr bwMode="auto">
          <a:xfrm>
            <a:off x="2438400" y="1905000"/>
            <a:ext cx="4419600" cy="2390775"/>
          </a:xfrm>
          <a:prstGeom prst="rect">
            <a:avLst/>
          </a:prstGeom>
          <a:noFill/>
          <a:ln w="9525">
            <a:noFill/>
            <a:miter lim="800000"/>
            <a:headEnd/>
            <a:tailEnd/>
          </a:ln>
        </p:spPr>
        <p:txBody>
          <a:bodyPr>
            <a:spAutoFit/>
          </a:bodyPr>
          <a:lstStyle/>
          <a:p>
            <a:pPr>
              <a:lnSpc>
                <a:spcPts val="3825"/>
              </a:lnSpc>
            </a:pPr>
            <a:r>
              <a:rPr lang="en-US" sz="2800" b="1">
                <a:latin typeface="Arial Bold" pitchFamily="-112" charset="0"/>
                <a:cs typeface="Arial Bold" pitchFamily="-112" charset="0"/>
              </a:rPr>
              <a:t>"</a:t>
            </a:r>
            <a:r>
              <a:rPr lang="en-US" sz="2600" b="1">
                <a:latin typeface="Arial Bold" pitchFamily="-112" charset="0"/>
                <a:cs typeface="Arial Bold" pitchFamily="-112" charset="0"/>
              </a:rPr>
              <a:t>SQL Compare can find differences between your source control scripts and a live database.</a:t>
            </a:r>
            <a:r>
              <a:rPr lang="en-US" sz="2800" b="1">
                <a:latin typeface="Arial Bold" pitchFamily="-112" charset="0"/>
                <a:cs typeface="Arial Bold" pitchFamily="-112" charset="0"/>
              </a:rPr>
              <a:t> "</a:t>
            </a:r>
            <a:endParaRPr lang="en-US" sz="2600" b="1">
              <a:latin typeface="Arial Bold" pitchFamily="-112" charset="0"/>
              <a:cs typeface="Arial Bold" pitchFamily="-112" charset="0"/>
            </a:endParaRPr>
          </a:p>
          <a:p>
            <a:pPr>
              <a:lnSpc>
                <a:spcPct val="150000"/>
              </a:lnSpc>
            </a:pPr>
            <a:r>
              <a:rPr lang="en-US" sz="1600" b="1">
                <a:solidFill>
                  <a:srgbClr val="CD0000"/>
                </a:solidFill>
                <a:latin typeface="Arial Bold" pitchFamily="-112" charset="0"/>
                <a:cs typeface="Arial Bold" pitchFamily="-112" charset="0"/>
              </a:rPr>
              <a:t>Elliot Matthew </a:t>
            </a:r>
            <a:r>
              <a:rPr lang="en-US" sz="1600">
                <a:latin typeface="Arial Bold" pitchFamily="-112" charset="0"/>
                <a:cs typeface="Arial Bold" pitchFamily="-112" charset="0"/>
              </a:rPr>
              <a:t>Red Gate Software</a:t>
            </a:r>
            <a:endParaRPr lang="en-US" sz="1600" b="1">
              <a:latin typeface="Arial Bold" pitchFamily="-112" charset="0"/>
              <a:cs typeface="Arial Bold" pitchFamily="-112" charset="0"/>
            </a:endParaRPr>
          </a:p>
        </p:txBody>
      </p:sp>
      <p:pic>
        <p:nvPicPr>
          <p:cNvPr id="31748" name="Picture 11" descr="RG-simpletools-onred.eps"/>
          <p:cNvPicPr>
            <a:picLocks noChangeAspect="1"/>
          </p:cNvPicPr>
          <p:nvPr/>
        </p:nvPicPr>
        <p:blipFill>
          <a:blip r:embed="rId4" cstate="print"/>
          <a:srcRect/>
          <a:stretch>
            <a:fillRect/>
          </a:stretch>
        </p:blipFill>
        <p:spPr bwMode="auto">
          <a:xfrm>
            <a:off x="6934200" y="5961063"/>
            <a:ext cx="1984375" cy="681037"/>
          </a:xfrm>
          <a:prstGeom prst="rect">
            <a:avLst/>
          </a:prstGeom>
          <a:noFill/>
          <a:ln w="9525">
            <a:noFill/>
            <a:miter lim="800000"/>
            <a:headEnd/>
            <a:tailEnd/>
          </a:ln>
        </p:spPr>
      </p:pic>
      <p:sp>
        <p:nvSpPr>
          <p:cNvPr id="31749" name="Title 1"/>
          <p:cNvSpPr txBox="1">
            <a:spLocks/>
          </p:cNvSpPr>
          <p:nvPr/>
        </p:nvSpPr>
        <p:spPr bwMode="auto">
          <a:xfrm>
            <a:off x="304800" y="228600"/>
            <a:ext cx="8499475" cy="817563"/>
          </a:xfrm>
          <a:prstGeom prst="rect">
            <a:avLst/>
          </a:prstGeom>
          <a:noFill/>
          <a:ln w="9525">
            <a:noFill/>
            <a:miter lim="800000"/>
            <a:headEnd/>
            <a:tailEnd/>
          </a:ln>
        </p:spPr>
        <p:txBody>
          <a:bodyPr wrap="none" lIns="0" tIns="0" rIns="0" bIns="0"/>
          <a:lstStyle/>
          <a:p>
            <a:r>
              <a:rPr lang="en-US" sz="5000" b="1">
                <a:solidFill>
                  <a:schemeClr val="bg1"/>
                </a:solidFill>
                <a:latin typeface="Arial Bold" pitchFamily="-112" charset="0"/>
                <a:cs typeface="Arial Bold" pitchFamily="-112" charset="0"/>
              </a:rPr>
              <a:t>Did you know?</a:t>
            </a:r>
            <a:r>
              <a:rPr lang="en-US" sz="4000" b="1">
                <a:solidFill>
                  <a:schemeClr val="bg1"/>
                </a:solidFill>
                <a:latin typeface="Arial Bold" pitchFamily="-112" charset="0"/>
                <a:cs typeface="Arial Bold" pitchFamily="-112" charset="0"/>
              </a:rPr>
              <a:t/>
            </a:r>
            <a:br>
              <a:rPr lang="en-US" sz="4000" b="1">
                <a:solidFill>
                  <a:schemeClr val="bg1"/>
                </a:solidFill>
                <a:latin typeface="Arial Bold" pitchFamily="-112" charset="0"/>
                <a:cs typeface="Arial Bold" pitchFamily="-112" charset="0"/>
              </a:rPr>
            </a:br>
            <a:endParaRPr lang="en-US" sz="2000">
              <a:solidFill>
                <a:schemeClr val="bg1"/>
              </a:solidFill>
              <a:latin typeface="Arial Bold" pitchFamily="-112" charset="0"/>
              <a:cs typeface="Arial Bold" pitchFamily="-112" charset="0"/>
            </a:endParaRPr>
          </a:p>
        </p:txBody>
      </p:sp>
      <p:pic>
        <p:nvPicPr>
          <p:cNvPr id="31750" name="Picture 13" descr="SQL CompareVX CMYK.eps"/>
          <p:cNvPicPr>
            <a:picLocks noChangeAspect="1"/>
          </p:cNvPicPr>
          <p:nvPr/>
        </p:nvPicPr>
        <p:blipFill>
          <a:blip r:embed="rId5" cstate="print"/>
          <a:srcRect/>
          <a:stretch>
            <a:fillRect/>
          </a:stretch>
        </p:blipFill>
        <p:spPr bwMode="auto">
          <a:xfrm>
            <a:off x="7010400" y="228600"/>
            <a:ext cx="1793875" cy="817563"/>
          </a:xfrm>
          <a:prstGeom prst="rect">
            <a:avLst/>
          </a:prstGeom>
          <a:noFill/>
          <a:ln w="9525">
            <a:noFill/>
            <a:miter lim="800000"/>
            <a:headEnd/>
            <a:tailEnd/>
          </a:ln>
        </p:spPr>
      </p:pic>
      <p:pic>
        <p:nvPicPr>
          <p:cNvPr id="31751" name="Picture 7" descr="ELLIOT_M1.eps"/>
          <p:cNvPicPr>
            <a:picLocks noChangeAspect="1"/>
          </p:cNvPicPr>
          <p:nvPr/>
        </p:nvPicPr>
        <p:blipFill>
          <a:blip r:embed="rId6" cstate="print"/>
          <a:srcRect/>
          <a:stretch>
            <a:fillRect/>
          </a:stretch>
        </p:blipFill>
        <p:spPr bwMode="auto">
          <a:xfrm>
            <a:off x="257175" y="3048000"/>
            <a:ext cx="1266825" cy="3594100"/>
          </a:xfrm>
          <a:prstGeom prst="rect">
            <a:avLst/>
          </a:prstGeom>
          <a:noFill/>
          <a:ln w="9525">
            <a:noFill/>
            <a:miter lim="800000"/>
            <a:headEnd/>
            <a:tailEnd/>
          </a:ln>
        </p:spPr>
      </p:pic>
    </p:spTree>
  </p:cSld>
  <p:clrMapOvr>
    <a:masterClrMapping/>
  </p:clrMapOvr>
  <p:transition advTm="10000"/>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pic>
        <p:nvPicPr>
          <p:cNvPr id="32770" name="Picture 7" descr="BUBBLE.eps"/>
          <p:cNvPicPr>
            <a:picLocks noChangeAspect="1"/>
          </p:cNvPicPr>
          <p:nvPr/>
        </p:nvPicPr>
        <p:blipFill>
          <a:blip r:embed="rId2" cstate="print"/>
          <a:srcRect/>
          <a:stretch>
            <a:fillRect/>
          </a:stretch>
        </p:blipFill>
        <p:spPr bwMode="auto">
          <a:xfrm>
            <a:off x="2057400" y="1731963"/>
            <a:ext cx="5815013" cy="2819400"/>
          </a:xfrm>
          <a:prstGeom prst="rect">
            <a:avLst/>
          </a:prstGeom>
          <a:noFill/>
          <a:ln w="9525">
            <a:noFill/>
            <a:miter lim="800000"/>
            <a:headEnd/>
            <a:tailEnd/>
          </a:ln>
        </p:spPr>
      </p:pic>
      <p:sp>
        <p:nvSpPr>
          <p:cNvPr id="32771" name="TextBox 8"/>
          <p:cNvSpPr txBox="1">
            <a:spLocks noChangeArrowheads="1"/>
          </p:cNvSpPr>
          <p:nvPr/>
        </p:nvSpPr>
        <p:spPr bwMode="auto">
          <a:xfrm>
            <a:off x="2970213" y="1752600"/>
            <a:ext cx="4572000" cy="2308225"/>
          </a:xfrm>
          <a:prstGeom prst="rect">
            <a:avLst/>
          </a:prstGeom>
          <a:noFill/>
          <a:ln w="9525">
            <a:noFill/>
            <a:miter lim="800000"/>
            <a:headEnd/>
            <a:tailEnd/>
          </a:ln>
        </p:spPr>
        <p:txBody>
          <a:bodyPr>
            <a:spAutoFit/>
          </a:bodyPr>
          <a:lstStyle/>
          <a:p>
            <a:r>
              <a:rPr lang="en-US" sz="2400" b="1">
                <a:latin typeface="Arial Bold" pitchFamily="-112" charset="0"/>
                <a:cs typeface="Arial Bold" pitchFamily="-112" charset="0"/>
              </a:rPr>
              <a:t>“</a:t>
            </a:r>
            <a:r>
              <a:rPr lang="en-US" sz="2400" b="1"/>
              <a:t>While data pages can be restored with the single page restore feature, the file header pages, boot page, GAM, SGAM, Diff map and ML maps cannot be restored.</a:t>
            </a:r>
            <a:r>
              <a:rPr lang="en-US" sz="2400" b="1">
                <a:latin typeface="Arial Bold" pitchFamily="-112" charset="0"/>
                <a:cs typeface="Arial Bold" pitchFamily="-112" charset="0"/>
              </a:rPr>
              <a:t>"</a:t>
            </a:r>
            <a:endParaRPr lang="en-US" sz="2400" b="1">
              <a:solidFill>
                <a:schemeClr val="bg1"/>
              </a:solidFill>
              <a:latin typeface="Arial Bold" pitchFamily="-112" charset="0"/>
              <a:cs typeface="Arial Bold" pitchFamily="-112" charset="0"/>
            </a:endParaRPr>
          </a:p>
        </p:txBody>
      </p:sp>
      <p:pic>
        <p:nvPicPr>
          <p:cNvPr id="32772" name="Picture 11" descr="RG-simpletools-onred.eps"/>
          <p:cNvPicPr>
            <a:picLocks noChangeAspect="1"/>
          </p:cNvPicPr>
          <p:nvPr/>
        </p:nvPicPr>
        <p:blipFill>
          <a:blip r:embed="rId3" cstate="print"/>
          <a:srcRect/>
          <a:stretch>
            <a:fillRect/>
          </a:stretch>
        </p:blipFill>
        <p:spPr bwMode="auto">
          <a:xfrm>
            <a:off x="6934200" y="5961063"/>
            <a:ext cx="1984375" cy="681037"/>
          </a:xfrm>
          <a:prstGeom prst="rect">
            <a:avLst/>
          </a:prstGeom>
          <a:noFill/>
          <a:ln w="9525">
            <a:noFill/>
            <a:miter lim="800000"/>
            <a:headEnd/>
            <a:tailEnd/>
          </a:ln>
        </p:spPr>
      </p:pic>
      <p:sp>
        <p:nvSpPr>
          <p:cNvPr id="32773" name="Title 1"/>
          <p:cNvSpPr txBox="1">
            <a:spLocks/>
          </p:cNvSpPr>
          <p:nvPr/>
        </p:nvSpPr>
        <p:spPr bwMode="auto">
          <a:xfrm>
            <a:off x="304800" y="96838"/>
            <a:ext cx="8499475" cy="1655762"/>
          </a:xfrm>
          <a:prstGeom prst="rect">
            <a:avLst/>
          </a:prstGeom>
          <a:noFill/>
          <a:ln w="9525">
            <a:noFill/>
            <a:miter lim="800000"/>
            <a:headEnd/>
            <a:tailEnd/>
          </a:ln>
        </p:spPr>
        <p:txBody>
          <a:bodyPr wrap="none" lIns="0" tIns="0" rIns="0" bIns="0"/>
          <a:lstStyle/>
          <a:p>
            <a:r>
              <a:rPr lang="en-US" sz="4600" b="1">
                <a:solidFill>
                  <a:schemeClr val="bg1"/>
                </a:solidFill>
                <a:latin typeface="Arial Bold" pitchFamily="-112" charset="0"/>
                <a:cs typeface="Arial Bold" pitchFamily="-112" charset="0"/>
              </a:rPr>
              <a:t>Brad McGehee’s </a:t>
            </a:r>
            <a:br>
              <a:rPr lang="en-US" sz="4600" b="1">
                <a:solidFill>
                  <a:schemeClr val="bg1"/>
                </a:solidFill>
                <a:latin typeface="Arial Bold" pitchFamily="-112" charset="0"/>
                <a:cs typeface="Arial Bold" pitchFamily="-112" charset="0"/>
              </a:rPr>
            </a:br>
            <a:r>
              <a:rPr lang="en-US" sz="3800" b="1">
                <a:solidFill>
                  <a:schemeClr val="bg1"/>
                </a:solidFill>
                <a:latin typeface="Arial Bold" pitchFamily="-112" charset="0"/>
                <a:cs typeface="Arial Bold" pitchFamily="-112" charset="0"/>
              </a:rPr>
              <a:t>SQL Server Stumpers</a:t>
            </a:r>
            <a:endParaRPr lang="en-US" sz="3800">
              <a:solidFill>
                <a:schemeClr val="bg1"/>
              </a:solidFill>
              <a:latin typeface="Arial Bold" pitchFamily="-112" charset="0"/>
              <a:cs typeface="Arial Bold" pitchFamily="-112" charset="0"/>
            </a:endParaRPr>
          </a:p>
        </p:txBody>
      </p:sp>
      <p:pic>
        <p:nvPicPr>
          <p:cNvPr id="32774" name="Picture 7" descr="BRAD_M1.png"/>
          <p:cNvPicPr>
            <a:picLocks noChangeAspect="1"/>
          </p:cNvPicPr>
          <p:nvPr/>
        </p:nvPicPr>
        <p:blipFill>
          <a:blip r:embed="rId4" cstate="print"/>
          <a:srcRect/>
          <a:stretch>
            <a:fillRect/>
          </a:stretch>
        </p:blipFill>
        <p:spPr bwMode="auto">
          <a:xfrm>
            <a:off x="-1601788" y="2312988"/>
            <a:ext cx="4572001" cy="4545012"/>
          </a:xfrm>
          <a:prstGeom prst="rect">
            <a:avLst/>
          </a:prstGeom>
          <a:noFill/>
          <a:ln w="9525">
            <a:noFill/>
            <a:miter lim="800000"/>
            <a:headEnd/>
            <a:tailEnd/>
          </a:ln>
        </p:spPr>
      </p:pic>
      <p:sp>
        <p:nvSpPr>
          <p:cNvPr id="32775" name="Title 1"/>
          <p:cNvSpPr txBox="1">
            <a:spLocks/>
          </p:cNvSpPr>
          <p:nvPr/>
        </p:nvSpPr>
        <p:spPr bwMode="auto">
          <a:xfrm>
            <a:off x="2743200" y="4800600"/>
            <a:ext cx="5129213" cy="685800"/>
          </a:xfrm>
          <a:prstGeom prst="rect">
            <a:avLst/>
          </a:prstGeom>
          <a:noFill/>
          <a:ln w="9525">
            <a:noFill/>
            <a:miter lim="800000"/>
            <a:headEnd/>
            <a:tailEnd/>
          </a:ln>
        </p:spPr>
        <p:txBody>
          <a:bodyPr wrap="none" lIns="0" tIns="0" rIns="0" bIns="0"/>
          <a:lstStyle/>
          <a:p>
            <a:pPr algn="ctr"/>
            <a:r>
              <a:rPr lang="en-US" sz="4400" b="1">
                <a:solidFill>
                  <a:schemeClr val="bg1"/>
                </a:solidFill>
                <a:latin typeface="Arial Bold" pitchFamily="-112" charset="0"/>
                <a:cs typeface="Arial Bold" pitchFamily="-112" charset="0"/>
              </a:rPr>
              <a:t>False!</a:t>
            </a:r>
            <a:endParaRPr lang="en-US" sz="4400">
              <a:solidFill>
                <a:schemeClr val="bg1"/>
              </a:solidFill>
              <a:latin typeface="Arial Bold" pitchFamily="-112" charset="0"/>
              <a:cs typeface="Arial Bold" pitchFamily="-112" charset="0"/>
            </a:endParaRPr>
          </a:p>
        </p:txBody>
      </p:sp>
    </p:spTree>
  </p:cSld>
  <p:clrMapOvr>
    <a:masterClrMapping/>
  </p:clrMapOvr>
  <p:transition advTm="10000"/>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10" name="Rounded Rectangle 9"/>
          <p:cNvSpPr/>
          <p:nvPr/>
        </p:nvSpPr>
        <p:spPr>
          <a:xfrm>
            <a:off x="7086600" y="5715000"/>
            <a:ext cx="1828800" cy="914400"/>
          </a:xfrm>
          <a:prstGeom prst="roundRect">
            <a:avLst>
              <a:gd name="adj" fmla="val 11806"/>
            </a:avLst>
          </a:prstGeom>
          <a:solidFill>
            <a:srgbClr val="CD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pitchFamily="-112" charset="-128"/>
            </a:endParaRPr>
          </a:p>
        </p:txBody>
      </p:sp>
      <p:pic>
        <p:nvPicPr>
          <p:cNvPr id="33795" name="Picture 7" descr="BUBBLE.eps"/>
          <p:cNvPicPr>
            <a:picLocks noChangeAspect="1"/>
          </p:cNvPicPr>
          <p:nvPr/>
        </p:nvPicPr>
        <p:blipFill>
          <a:blip r:embed="rId2" cstate="print"/>
          <a:srcRect/>
          <a:stretch>
            <a:fillRect/>
          </a:stretch>
        </p:blipFill>
        <p:spPr bwMode="auto">
          <a:xfrm>
            <a:off x="2057400" y="2106613"/>
            <a:ext cx="5815013" cy="2819400"/>
          </a:xfrm>
          <a:prstGeom prst="rect">
            <a:avLst/>
          </a:prstGeom>
          <a:noFill/>
          <a:ln w="9525">
            <a:noFill/>
            <a:miter lim="800000"/>
            <a:headEnd/>
            <a:tailEnd/>
          </a:ln>
        </p:spPr>
      </p:pic>
      <p:sp>
        <p:nvSpPr>
          <p:cNvPr id="33796" name="TextBox 8"/>
          <p:cNvSpPr txBox="1">
            <a:spLocks noChangeArrowheads="1"/>
          </p:cNvSpPr>
          <p:nvPr/>
        </p:nvSpPr>
        <p:spPr bwMode="auto">
          <a:xfrm>
            <a:off x="2970213" y="2314575"/>
            <a:ext cx="4572000" cy="2986088"/>
          </a:xfrm>
          <a:prstGeom prst="rect">
            <a:avLst/>
          </a:prstGeom>
          <a:noFill/>
          <a:ln w="9525">
            <a:noFill/>
            <a:miter lim="800000"/>
            <a:headEnd/>
            <a:tailEnd/>
          </a:ln>
        </p:spPr>
        <p:txBody>
          <a:bodyPr>
            <a:spAutoFit/>
          </a:bodyPr>
          <a:lstStyle/>
          <a:p>
            <a:r>
              <a:rPr lang="en-US" sz="2000" b="1">
                <a:latin typeface="Arial Bold" pitchFamily="-112" charset="0"/>
                <a:cs typeface="Arial Bold" pitchFamily="-112" charset="0"/>
              </a:rPr>
              <a:t>"The awards will give an exceptional DBA some much-deserved recognition and help to increase the awareness of the importance of the DBA role among the IT community."</a:t>
            </a:r>
          </a:p>
          <a:p>
            <a:r>
              <a:rPr lang="en-US" sz="1600" b="1">
                <a:solidFill>
                  <a:srgbClr val="CD0000"/>
                </a:solidFill>
                <a:latin typeface="Arial Bold" pitchFamily="-112" charset="0"/>
                <a:cs typeface="Arial Bold" pitchFamily="-112" charset="0"/>
              </a:rPr>
              <a:t>Brad McGehee </a:t>
            </a:r>
            <a:r>
              <a:rPr lang="en-US" sz="1600">
                <a:latin typeface="Arial Bold" pitchFamily="-112" charset="0"/>
                <a:cs typeface="Arial Bold" pitchFamily="-112" charset="0"/>
              </a:rPr>
              <a:t>Exceptional DBA Awards Judge</a:t>
            </a:r>
            <a:endParaRPr lang="en-US" sz="1600" b="1">
              <a:latin typeface="Arial Bold" pitchFamily="-112" charset="0"/>
              <a:cs typeface="Arial Bold" pitchFamily="-112" charset="0"/>
            </a:endParaRPr>
          </a:p>
          <a:p>
            <a:endParaRPr lang="en-US" sz="3600" b="1">
              <a:solidFill>
                <a:schemeClr val="bg1"/>
              </a:solidFill>
              <a:latin typeface="Arial Bold" pitchFamily="-112" charset="0"/>
              <a:cs typeface="Arial Bold" pitchFamily="-112" charset="0"/>
            </a:endParaRPr>
          </a:p>
        </p:txBody>
      </p:sp>
      <p:pic>
        <p:nvPicPr>
          <p:cNvPr id="33797" name="Picture 11" descr="RG-simpletools-onred.eps"/>
          <p:cNvPicPr>
            <a:picLocks noChangeAspect="1"/>
          </p:cNvPicPr>
          <p:nvPr/>
        </p:nvPicPr>
        <p:blipFill>
          <a:blip r:embed="rId3" cstate="print"/>
          <a:srcRect/>
          <a:stretch>
            <a:fillRect/>
          </a:stretch>
        </p:blipFill>
        <p:spPr bwMode="auto">
          <a:xfrm>
            <a:off x="7239000" y="6002338"/>
            <a:ext cx="1603375" cy="550862"/>
          </a:xfrm>
          <a:prstGeom prst="rect">
            <a:avLst/>
          </a:prstGeom>
          <a:noFill/>
          <a:ln w="9525">
            <a:noFill/>
            <a:miter lim="800000"/>
            <a:headEnd/>
            <a:tailEnd/>
          </a:ln>
        </p:spPr>
      </p:pic>
      <p:sp>
        <p:nvSpPr>
          <p:cNvPr id="33798" name="Title 1"/>
          <p:cNvSpPr txBox="1">
            <a:spLocks/>
          </p:cNvSpPr>
          <p:nvPr/>
        </p:nvSpPr>
        <p:spPr bwMode="auto">
          <a:xfrm>
            <a:off x="3429000" y="228600"/>
            <a:ext cx="5638800" cy="1143000"/>
          </a:xfrm>
          <a:prstGeom prst="rect">
            <a:avLst/>
          </a:prstGeom>
          <a:noFill/>
          <a:ln w="9525">
            <a:noFill/>
            <a:miter lim="800000"/>
            <a:headEnd/>
            <a:tailEnd/>
          </a:ln>
        </p:spPr>
        <p:txBody>
          <a:bodyPr wrap="none" lIns="0" tIns="0" rIns="0" bIns="0"/>
          <a:lstStyle/>
          <a:p>
            <a:pPr>
              <a:lnSpc>
                <a:spcPts val="3800"/>
              </a:lnSpc>
            </a:pPr>
            <a:r>
              <a:rPr lang="en-US" sz="4000" b="1">
                <a:solidFill>
                  <a:srgbClr val="FFFFFF"/>
                </a:solidFill>
                <a:latin typeface="Arial Bold" pitchFamily="-112" charset="0"/>
                <a:cs typeface="Arial Bold" pitchFamily="-112" charset="0"/>
              </a:rPr>
              <a:t>The Exceptional DBA </a:t>
            </a:r>
            <a:br>
              <a:rPr lang="en-US" sz="4000" b="1">
                <a:solidFill>
                  <a:srgbClr val="FFFFFF"/>
                </a:solidFill>
                <a:latin typeface="Arial Bold" pitchFamily="-112" charset="0"/>
                <a:cs typeface="Arial Bold" pitchFamily="-112" charset="0"/>
              </a:rPr>
            </a:br>
            <a:r>
              <a:rPr lang="en-US" sz="4000" b="1">
                <a:solidFill>
                  <a:srgbClr val="FFFFFF"/>
                </a:solidFill>
                <a:latin typeface="Arial Bold" pitchFamily="-112" charset="0"/>
                <a:cs typeface="Arial Bold" pitchFamily="-112" charset="0"/>
              </a:rPr>
              <a:t>Awards</a:t>
            </a:r>
          </a:p>
        </p:txBody>
      </p:sp>
      <p:sp>
        <p:nvSpPr>
          <p:cNvPr id="33799" name="Title 1"/>
          <p:cNvSpPr txBox="1">
            <a:spLocks/>
          </p:cNvSpPr>
          <p:nvPr/>
        </p:nvSpPr>
        <p:spPr bwMode="auto">
          <a:xfrm>
            <a:off x="7235825" y="5773738"/>
            <a:ext cx="1603375" cy="228600"/>
          </a:xfrm>
          <a:prstGeom prst="rect">
            <a:avLst/>
          </a:prstGeom>
          <a:noFill/>
          <a:ln w="9525">
            <a:noFill/>
            <a:miter lim="800000"/>
            <a:headEnd/>
            <a:tailEnd/>
          </a:ln>
        </p:spPr>
        <p:txBody>
          <a:bodyPr wrap="none" lIns="0" tIns="0" rIns="0" bIns="0"/>
          <a:lstStyle/>
          <a:p>
            <a:r>
              <a:rPr lang="en-US" sz="1200">
                <a:solidFill>
                  <a:srgbClr val="FFFFFF"/>
                </a:solidFill>
                <a:latin typeface="Arial Bold" pitchFamily="-112" charset="0"/>
                <a:cs typeface="Arial Bold" pitchFamily="-112" charset="0"/>
              </a:rPr>
              <a:t>SPONSORED BY</a:t>
            </a:r>
          </a:p>
        </p:txBody>
      </p:sp>
      <p:pic>
        <p:nvPicPr>
          <p:cNvPr id="33800" name="Picture 10" descr="SSC Logo on Blue.ai"/>
          <p:cNvPicPr>
            <a:picLocks noChangeAspect="1"/>
          </p:cNvPicPr>
          <p:nvPr/>
        </p:nvPicPr>
        <p:blipFill>
          <a:blip r:embed="rId4" cstate="print"/>
          <a:srcRect/>
          <a:stretch>
            <a:fillRect/>
          </a:stretch>
        </p:blipFill>
        <p:spPr bwMode="auto">
          <a:xfrm>
            <a:off x="-381000" y="-590550"/>
            <a:ext cx="3962400" cy="2800350"/>
          </a:xfrm>
          <a:prstGeom prst="rect">
            <a:avLst/>
          </a:prstGeom>
          <a:noFill/>
          <a:ln w="9525">
            <a:noFill/>
            <a:miter lim="800000"/>
            <a:headEnd/>
            <a:tailEnd/>
          </a:ln>
        </p:spPr>
      </p:pic>
      <p:pic>
        <p:nvPicPr>
          <p:cNvPr id="9" name="Picture 7" descr="BRAD_M1.png"/>
          <p:cNvPicPr>
            <a:picLocks noChangeAspect="1"/>
          </p:cNvPicPr>
          <p:nvPr/>
        </p:nvPicPr>
        <p:blipFill>
          <a:blip r:embed="rId5" cstate="print"/>
          <a:srcRect/>
          <a:stretch>
            <a:fillRect/>
          </a:stretch>
        </p:blipFill>
        <p:spPr bwMode="auto">
          <a:xfrm>
            <a:off x="-1524000" y="2312988"/>
            <a:ext cx="4572001" cy="4545012"/>
          </a:xfrm>
          <a:prstGeom prst="rect">
            <a:avLst/>
          </a:prstGeom>
          <a:noFill/>
          <a:ln w="9525">
            <a:noFill/>
            <a:miter lim="800000"/>
            <a:headEnd/>
            <a:tailEnd/>
          </a:ln>
        </p:spPr>
      </p:pic>
    </p:spTree>
  </p:cSld>
  <p:clrMapOvr>
    <a:masterClrMapping/>
  </p:clrMapOvr>
  <p:transition advTm="10000"/>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pic>
        <p:nvPicPr>
          <p:cNvPr id="34818" name="Picture 7" descr="BUBBLE.eps"/>
          <p:cNvPicPr>
            <a:picLocks noChangeAspect="1"/>
          </p:cNvPicPr>
          <p:nvPr/>
        </p:nvPicPr>
        <p:blipFill>
          <a:blip r:embed="rId2" cstate="print"/>
          <a:srcRect/>
          <a:stretch>
            <a:fillRect/>
          </a:stretch>
        </p:blipFill>
        <p:spPr bwMode="auto">
          <a:xfrm>
            <a:off x="2057400" y="1731963"/>
            <a:ext cx="5815013" cy="2819400"/>
          </a:xfrm>
          <a:prstGeom prst="rect">
            <a:avLst/>
          </a:prstGeom>
          <a:noFill/>
          <a:ln w="9525">
            <a:noFill/>
            <a:miter lim="800000"/>
            <a:headEnd/>
            <a:tailEnd/>
          </a:ln>
        </p:spPr>
      </p:pic>
      <p:sp>
        <p:nvSpPr>
          <p:cNvPr id="34819" name="TextBox 8"/>
          <p:cNvSpPr txBox="1">
            <a:spLocks noChangeArrowheads="1"/>
          </p:cNvSpPr>
          <p:nvPr/>
        </p:nvSpPr>
        <p:spPr bwMode="auto">
          <a:xfrm>
            <a:off x="2970213" y="2020888"/>
            <a:ext cx="4572000" cy="523875"/>
          </a:xfrm>
          <a:prstGeom prst="rect">
            <a:avLst/>
          </a:prstGeom>
          <a:noFill/>
          <a:ln w="9525">
            <a:noFill/>
            <a:miter lim="800000"/>
            <a:headEnd/>
            <a:tailEnd/>
          </a:ln>
        </p:spPr>
        <p:txBody>
          <a:bodyPr>
            <a:spAutoFit/>
          </a:bodyPr>
          <a:lstStyle/>
          <a:p>
            <a:r>
              <a:rPr lang="en-US" sz="2800" b="1">
                <a:latin typeface="Arial Bold" pitchFamily="-112" charset="0"/>
                <a:cs typeface="Arial Bold" pitchFamily="-112" charset="0"/>
              </a:rPr>
              <a:t>“SELECT 6 | 7 returns 7.”</a:t>
            </a:r>
            <a:endParaRPr lang="en-US" sz="2800" b="1">
              <a:solidFill>
                <a:schemeClr val="bg1"/>
              </a:solidFill>
              <a:latin typeface="Arial Bold" pitchFamily="-112" charset="0"/>
              <a:cs typeface="Arial Bold" pitchFamily="-112" charset="0"/>
            </a:endParaRPr>
          </a:p>
        </p:txBody>
      </p:sp>
      <p:pic>
        <p:nvPicPr>
          <p:cNvPr id="34820" name="Picture 11" descr="RG-simpletools-onred.eps"/>
          <p:cNvPicPr>
            <a:picLocks noChangeAspect="1"/>
          </p:cNvPicPr>
          <p:nvPr/>
        </p:nvPicPr>
        <p:blipFill>
          <a:blip r:embed="rId3" cstate="print"/>
          <a:srcRect/>
          <a:stretch>
            <a:fillRect/>
          </a:stretch>
        </p:blipFill>
        <p:spPr bwMode="auto">
          <a:xfrm>
            <a:off x="6934200" y="5961063"/>
            <a:ext cx="1984375" cy="681037"/>
          </a:xfrm>
          <a:prstGeom prst="rect">
            <a:avLst/>
          </a:prstGeom>
          <a:noFill/>
          <a:ln w="9525">
            <a:noFill/>
            <a:miter lim="800000"/>
            <a:headEnd/>
            <a:tailEnd/>
          </a:ln>
        </p:spPr>
      </p:pic>
      <p:sp>
        <p:nvSpPr>
          <p:cNvPr id="34821" name="Title 1"/>
          <p:cNvSpPr txBox="1">
            <a:spLocks/>
          </p:cNvSpPr>
          <p:nvPr/>
        </p:nvSpPr>
        <p:spPr bwMode="auto">
          <a:xfrm>
            <a:off x="304800" y="96838"/>
            <a:ext cx="8499475" cy="1655762"/>
          </a:xfrm>
          <a:prstGeom prst="rect">
            <a:avLst/>
          </a:prstGeom>
          <a:noFill/>
          <a:ln w="9525">
            <a:noFill/>
            <a:miter lim="800000"/>
            <a:headEnd/>
            <a:tailEnd/>
          </a:ln>
        </p:spPr>
        <p:txBody>
          <a:bodyPr wrap="none" lIns="0" tIns="0" rIns="0" bIns="0"/>
          <a:lstStyle/>
          <a:p>
            <a:r>
              <a:rPr lang="en-US" sz="4600" b="1">
                <a:solidFill>
                  <a:schemeClr val="bg1"/>
                </a:solidFill>
                <a:latin typeface="Arial Bold" pitchFamily="-112" charset="0"/>
                <a:cs typeface="Arial Bold" pitchFamily="-112" charset="0"/>
              </a:rPr>
              <a:t>Brad McGehee’s </a:t>
            </a:r>
            <a:br>
              <a:rPr lang="en-US" sz="4600" b="1">
                <a:solidFill>
                  <a:schemeClr val="bg1"/>
                </a:solidFill>
                <a:latin typeface="Arial Bold" pitchFamily="-112" charset="0"/>
                <a:cs typeface="Arial Bold" pitchFamily="-112" charset="0"/>
              </a:rPr>
            </a:br>
            <a:r>
              <a:rPr lang="en-US" sz="3800" b="1">
                <a:solidFill>
                  <a:schemeClr val="bg1"/>
                </a:solidFill>
                <a:latin typeface="Arial Bold" pitchFamily="-112" charset="0"/>
                <a:cs typeface="Arial Bold" pitchFamily="-112" charset="0"/>
              </a:rPr>
              <a:t>SQL Server Stumpers</a:t>
            </a:r>
            <a:endParaRPr lang="en-US" sz="3800">
              <a:solidFill>
                <a:schemeClr val="bg1"/>
              </a:solidFill>
              <a:latin typeface="Arial Bold" pitchFamily="-112" charset="0"/>
              <a:cs typeface="Arial Bold" pitchFamily="-112" charset="0"/>
            </a:endParaRPr>
          </a:p>
        </p:txBody>
      </p:sp>
      <p:pic>
        <p:nvPicPr>
          <p:cNvPr id="34822" name="Picture 7" descr="BRAD_M1.png"/>
          <p:cNvPicPr>
            <a:picLocks noChangeAspect="1"/>
          </p:cNvPicPr>
          <p:nvPr/>
        </p:nvPicPr>
        <p:blipFill>
          <a:blip r:embed="rId4" cstate="print"/>
          <a:srcRect/>
          <a:stretch>
            <a:fillRect/>
          </a:stretch>
        </p:blipFill>
        <p:spPr bwMode="auto">
          <a:xfrm>
            <a:off x="-1601788" y="2312988"/>
            <a:ext cx="4572001" cy="4545012"/>
          </a:xfrm>
          <a:prstGeom prst="rect">
            <a:avLst/>
          </a:prstGeom>
          <a:noFill/>
          <a:ln w="9525">
            <a:noFill/>
            <a:miter lim="800000"/>
            <a:headEnd/>
            <a:tailEnd/>
          </a:ln>
        </p:spPr>
      </p:pic>
      <p:sp>
        <p:nvSpPr>
          <p:cNvPr id="34823" name="Title 1"/>
          <p:cNvSpPr txBox="1">
            <a:spLocks/>
          </p:cNvSpPr>
          <p:nvPr/>
        </p:nvSpPr>
        <p:spPr bwMode="auto">
          <a:xfrm>
            <a:off x="2743200" y="4800600"/>
            <a:ext cx="5129213" cy="685800"/>
          </a:xfrm>
          <a:prstGeom prst="rect">
            <a:avLst/>
          </a:prstGeom>
          <a:noFill/>
          <a:ln w="9525">
            <a:noFill/>
            <a:miter lim="800000"/>
            <a:headEnd/>
            <a:tailEnd/>
          </a:ln>
        </p:spPr>
        <p:txBody>
          <a:bodyPr wrap="none" lIns="0" tIns="0" rIns="0" bIns="0"/>
          <a:lstStyle/>
          <a:p>
            <a:pPr algn="ctr"/>
            <a:r>
              <a:rPr lang="en-US" sz="4400" b="1">
                <a:solidFill>
                  <a:schemeClr val="bg1"/>
                </a:solidFill>
                <a:latin typeface="Arial Bold" pitchFamily="-112" charset="0"/>
                <a:cs typeface="Arial Bold" pitchFamily="-112" charset="0"/>
              </a:rPr>
              <a:t>True or False?</a:t>
            </a:r>
            <a:endParaRPr lang="en-US" sz="4400">
              <a:solidFill>
                <a:schemeClr val="bg1"/>
              </a:solidFill>
              <a:latin typeface="Arial Bold" pitchFamily="-112" charset="0"/>
              <a:cs typeface="Arial Bold" pitchFamily="-112" charset="0"/>
            </a:endParaRPr>
          </a:p>
        </p:txBody>
      </p:sp>
    </p:spTree>
  </p:cSld>
  <p:clrMapOvr>
    <a:masterClrMapping/>
  </p:clrMapOvr>
  <p:transition advTm="10000"/>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pic>
        <p:nvPicPr>
          <p:cNvPr id="35842" name="Picture 7" descr="BUBBLE.eps"/>
          <p:cNvPicPr>
            <a:picLocks noChangeAspect="1"/>
          </p:cNvPicPr>
          <p:nvPr/>
        </p:nvPicPr>
        <p:blipFill>
          <a:blip r:embed="rId2" cstate="print"/>
          <a:srcRect/>
          <a:stretch>
            <a:fillRect/>
          </a:stretch>
        </p:blipFill>
        <p:spPr bwMode="auto">
          <a:xfrm>
            <a:off x="1981200" y="1676400"/>
            <a:ext cx="5815013" cy="2819400"/>
          </a:xfrm>
          <a:prstGeom prst="rect">
            <a:avLst/>
          </a:prstGeom>
          <a:noFill/>
          <a:ln w="9525">
            <a:noFill/>
            <a:miter lim="800000"/>
            <a:headEnd/>
            <a:tailEnd/>
          </a:ln>
        </p:spPr>
      </p:pic>
      <p:sp>
        <p:nvSpPr>
          <p:cNvPr id="35843" name="TextBox 8"/>
          <p:cNvSpPr txBox="1">
            <a:spLocks noChangeArrowheads="1"/>
          </p:cNvSpPr>
          <p:nvPr/>
        </p:nvSpPr>
        <p:spPr bwMode="auto">
          <a:xfrm>
            <a:off x="2741613" y="1884363"/>
            <a:ext cx="4876800" cy="2446337"/>
          </a:xfrm>
          <a:prstGeom prst="rect">
            <a:avLst/>
          </a:prstGeom>
          <a:noFill/>
          <a:ln w="9525">
            <a:noFill/>
            <a:miter lim="800000"/>
            <a:headEnd/>
            <a:tailEnd/>
          </a:ln>
        </p:spPr>
        <p:txBody>
          <a:bodyPr>
            <a:spAutoFit/>
          </a:bodyPr>
          <a:lstStyle/>
          <a:p>
            <a:pPr>
              <a:lnSpc>
                <a:spcPts val="2900"/>
              </a:lnSpc>
              <a:spcBef>
                <a:spcPts val="1000"/>
              </a:spcBef>
            </a:pPr>
            <a:r>
              <a:rPr lang="en-US" sz="2200" b="1">
                <a:latin typeface="Arial Bold" pitchFamily="-112" charset="0"/>
                <a:cs typeface="Arial Bold" pitchFamily="-112" charset="0"/>
              </a:rPr>
              <a:t>"ANTS Performance Profiler shows you line-level code timings, so you can drill down to the specific lines of code responsible for performance inefficiencies. "</a:t>
            </a:r>
            <a:r>
              <a:rPr lang="en-US" sz="2200" b="1">
                <a:solidFill>
                  <a:schemeClr val="bg1"/>
                </a:solidFill>
                <a:latin typeface="Arial Bold" pitchFamily="-112" charset="0"/>
                <a:cs typeface="Arial Bold" pitchFamily="-112" charset="0"/>
              </a:rPr>
              <a:t> </a:t>
            </a:r>
          </a:p>
          <a:p>
            <a:pPr>
              <a:lnSpc>
                <a:spcPts val="2900"/>
              </a:lnSpc>
              <a:spcBef>
                <a:spcPts val="1000"/>
              </a:spcBef>
            </a:pPr>
            <a:r>
              <a:rPr lang="en-US" sz="2200" b="1">
                <a:solidFill>
                  <a:srgbClr val="CD0000"/>
                </a:solidFill>
                <a:latin typeface="Arial Bold" pitchFamily="-112" charset="0"/>
                <a:cs typeface="Arial Bold" pitchFamily="-112" charset="0"/>
              </a:rPr>
              <a:t>Bart Read </a:t>
            </a:r>
            <a:r>
              <a:rPr lang="en-US" sz="2200">
                <a:latin typeface="Arial Bold" pitchFamily="-112" charset="0"/>
                <a:cs typeface="Arial Bold" pitchFamily="-112" charset="0"/>
              </a:rPr>
              <a:t>Red Gate Software</a:t>
            </a:r>
            <a:endParaRPr lang="en-US" sz="2200" b="1">
              <a:latin typeface="Arial Bold" pitchFamily="-112" charset="0"/>
              <a:cs typeface="Arial Bold" pitchFamily="-112" charset="0"/>
            </a:endParaRPr>
          </a:p>
        </p:txBody>
      </p:sp>
      <p:pic>
        <p:nvPicPr>
          <p:cNvPr id="35844" name="Picture 11" descr="RG-simpletools-onred.eps"/>
          <p:cNvPicPr>
            <a:picLocks noChangeAspect="1"/>
          </p:cNvPicPr>
          <p:nvPr/>
        </p:nvPicPr>
        <p:blipFill>
          <a:blip r:embed="rId3" cstate="print"/>
          <a:srcRect/>
          <a:stretch>
            <a:fillRect/>
          </a:stretch>
        </p:blipFill>
        <p:spPr bwMode="auto">
          <a:xfrm>
            <a:off x="6934200" y="5961063"/>
            <a:ext cx="1984375" cy="681037"/>
          </a:xfrm>
          <a:prstGeom prst="rect">
            <a:avLst/>
          </a:prstGeom>
          <a:noFill/>
          <a:ln w="9525">
            <a:noFill/>
            <a:miter lim="800000"/>
            <a:headEnd/>
            <a:tailEnd/>
          </a:ln>
        </p:spPr>
      </p:pic>
      <p:sp>
        <p:nvSpPr>
          <p:cNvPr id="35845" name="Title 1"/>
          <p:cNvSpPr txBox="1">
            <a:spLocks/>
          </p:cNvSpPr>
          <p:nvPr/>
        </p:nvSpPr>
        <p:spPr bwMode="auto">
          <a:xfrm>
            <a:off x="304800" y="228600"/>
            <a:ext cx="8499475" cy="817563"/>
          </a:xfrm>
          <a:prstGeom prst="rect">
            <a:avLst/>
          </a:prstGeom>
          <a:noFill/>
          <a:ln w="9525">
            <a:noFill/>
            <a:miter lim="800000"/>
            <a:headEnd/>
            <a:tailEnd/>
          </a:ln>
        </p:spPr>
        <p:txBody>
          <a:bodyPr wrap="none" lIns="0" tIns="0" rIns="0" bIns="0"/>
          <a:lstStyle/>
          <a:p>
            <a:r>
              <a:rPr lang="en-US" sz="5000" b="1">
                <a:solidFill>
                  <a:schemeClr val="bg1"/>
                </a:solidFill>
                <a:latin typeface="Arial Bold" pitchFamily="-112" charset="0"/>
                <a:cs typeface="Arial Bold" pitchFamily="-112" charset="0"/>
              </a:rPr>
              <a:t>Did you know?</a:t>
            </a:r>
            <a:r>
              <a:rPr lang="en-US" sz="4000" b="1">
                <a:solidFill>
                  <a:schemeClr val="bg1"/>
                </a:solidFill>
                <a:latin typeface="Arial Bold" pitchFamily="-112" charset="0"/>
                <a:cs typeface="Arial Bold" pitchFamily="-112" charset="0"/>
              </a:rPr>
              <a:t/>
            </a:r>
            <a:br>
              <a:rPr lang="en-US" sz="4000" b="1">
                <a:solidFill>
                  <a:schemeClr val="bg1"/>
                </a:solidFill>
                <a:latin typeface="Arial Bold" pitchFamily="-112" charset="0"/>
                <a:cs typeface="Arial Bold" pitchFamily="-112" charset="0"/>
              </a:rPr>
            </a:br>
            <a:endParaRPr lang="en-US" sz="2000">
              <a:solidFill>
                <a:schemeClr val="bg1"/>
              </a:solidFill>
              <a:latin typeface="Arial Bold" pitchFamily="-112" charset="0"/>
              <a:cs typeface="Arial Bold" pitchFamily="-112" charset="0"/>
            </a:endParaRPr>
          </a:p>
        </p:txBody>
      </p:sp>
      <p:pic>
        <p:nvPicPr>
          <p:cNvPr id="35846" name="Picture 7" descr="BART_M1.eps"/>
          <p:cNvPicPr>
            <a:picLocks noChangeAspect="1"/>
          </p:cNvPicPr>
          <p:nvPr/>
        </p:nvPicPr>
        <p:blipFill>
          <a:blip r:embed="rId4" cstate="print"/>
          <a:srcRect/>
          <a:stretch>
            <a:fillRect/>
          </a:stretch>
        </p:blipFill>
        <p:spPr bwMode="auto">
          <a:xfrm>
            <a:off x="257175" y="2909888"/>
            <a:ext cx="1524000" cy="3706812"/>
          </a:xfrm>
          <a:prstGeom prst="rect">
            <a:avLst/>
          </a:prstGeom>
          <a:noFill/>
          <a:ln w="9525">
            <a:noFill/>
            <a:miter lim="800000"/>
            <a:headEnd/>
            <a:tailEnd/>
          </a:ln>
        </p:spPr>
      </p:pic>
      <p:pic>
        <p:nvPicPr>
          <p:cNvPr id="35847" name="Picture 9" descr="ANTS PP logo on red.eps"/>
          <p:cNvPicPr>
            <a:picLocks noChangeAspect="1"/>
          </p:cNvPicPr>
          <p:nvPr/>
        </p:nvPicPr>
        <p:blipFill>
          <a:blip r:embed="rId5" cstate="print"/>
          <a:srcRect/>
          <a:stretch>
            <a:fillRect/>
          </a:stretch>
        </p:blipFill>
        <p:spPr bwMode="auto">
          <a:xfrm>
            <a:off x="7162800" y="304800"/>
            <a:ext cx="1593850" cy="571500"/>
          </a:xfrm>
          <a:prstGeom prst="rect">
            <a:avLst/>
          </a:prstGeom>
          <a:noFill/>
          <a:ln w="9525">
            <a:noFill/>
            <a:miter lim="800000"/>
            <a:headEnd/>
            <a:tailEnd/>
          </a:ln>
        </p:spPr>
      </p:pic>
    </p:spTree>
  </p:cSld>
  <p:clrMapOvr>
    <a:masterClrMapping/>
  </p:clrMapOvr>
  <p:transition advTm="10000"/>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pic>
        <p:nvPicPr>
          <p:cNvPr id="36866" name="Picture 7" descr="BUBBLE.eps"/>
          <p:cNvPicPr>
            <a:picLocks noChangeAspect="1"/>
          </p:cNvPicPr>
          <p:nvPr/>
        </p:nvPicPr>
        <p:blipFill>
          <a:blip r:embed="rId2" cstate="print"/>
          <a:srcRect/>
          <a:stretch>
            <a:fillRect/>
          </a:stretch>
        </p:blipFill>
        <p:spPr bwMode="auto">
          <a:xfrm>
            <a:off x="2057400" y="1731963"/>
            <a:ext cx="5815013" cy="2819400"/>
          </a:xfrm>
          <a:prstGeom prst="rect">
            <a:avLst/>
          </a:prstGeom>
          <a:noFill/>
          <a:ln w="9525">
            <a:noFill/>
            <a:miter lim="800000"/>
            <a:headEnd/>
            <a:tailEnd/>
          </a:ln>
        </p:spPr>
      </p:pic>
      <p:sp>
        <p:nvSpPr>
          <p:cNvPr id="36867" name="TextBox 8"/>
          <p:cNvSpPr txBox="1">
            <a:spLocks noChangeArrowheads="1"/>
          </p:cNvSpPr>
          <p:nvPr/>
        </p:nvSpPr>
        <p:spPr bwMode="auto">
          <a:xfrm>
            <a:off x="2970213" y="1752600"/>
            <a:ext cx="4572000" cy="3046413"/>
          </a:xfrm>
          <a:prstGeom prst="rect">
            <a:avLst/>
          </a:prstGeom>
          <a:noFill/>
          <a:ln w="9525">
            <a:noFill/>
            <a:miter lim="800000"/>
            <a:headEnd/>
            <a:tailEnd/>
          </a:ln>
        </p:spPr>
        <p:txBody>
          <a:bodyPr>
            <a:spAutoFit/>
          </a:bodyPr>
          <a:lstStyle/>
          <a:p>
            <a:r>
              <a:rPr lang="en-US" sz="2400" b="1">
                <a:latin typeface="Arial Bold" pitchFamily="-112" charset="0"/>
                <a:cs typeface="Arial Bold" pitchFamily="-112" charset="0"/>
              </a:rPr>
              <a:t>“SELECT 6 | 7 is an inclusive OR operation, which will return 7.</a:t>
            </a:r>
          </a:p>
          <a:p>
            <a:endParaRPr lang="en-US" sz="2400" b="1">
              <a:latin typeface="Arial Bold" pitchFamily="-112" charset="0"/>
              <a:cs typeface="Arial Bold" pitchFamily="-112" charset="0"/>
            </a:endParaRPr>
          </a:p>
          <a:p>
            <a:r>
              <a:rPr lang="en-US" sz="2400" b="1">
                <a:latin typeface="Arial Bold" pitchFamily="-112" charset="0"/>
                <a:cs typeface="Arial Bold" pitchFamily="-112" charset="0"/>
              </a:rPr>
              <a:t>6 = 0110</a:t>
            </a:r>
          </a:p>
          <a:p>
            <a:r>
              <a:rPr lang="en-US" sz="2400" b="1">
                <a:latin typeface="Arial Bold" pitchFamily="-112" charset="0"/>
                <a:cs typeface="Arial Bold" pitchFamily="-112" charset="0"/>
              </a:rPr>
              <a:t>7 = 0111</a:t>
            </a:r>
          </a:p>
          <a:p>
            <a:r>
              <a:rPr lang="en-US" sz="2400" b="1">
                <a:latin typeface="Arial Bold" pitchFamily="-112" charset="0"/>
                <a:cs typeface="Arial Bold" pitchFamily="-112" charset="0"/>
              </a:rPr>
              <a:t>The OR result is 0111.”</a:t>
            </a:r>
          </a:p>
          <a:p>
            <a:r>
              <a:rPr lang="en-US" sz="2400" b="1">
                <a:latin typeface="Arial Bold" pitchFamily="-112" charset="0"/>
                <a:cs typeface="Arial Bold" pitchFamily="-112" charset="0"/>
              </a:rPr>
              <a:t>"</a:t>
            </a:r>
            <a:endParaRPr lang="en-US" sz="2400" b="1">
              <a:solidFill>
                <a:schemeClr val="bg1"/>
              </a:solidFill>
              <a:latin typeface="Arial Bold" pitchFamily="-112" charset="0"/>
              <a:cs typeface="Arial Bold" pitchFamily="-112" charset="0"/>
            </a:endParaRPr>
          </a:p>
        </p:txBody>
      </p:sp>
      <p:pic>
        <p:nvPicPr>
          <p:cNvPr id="36868" name="Picture 11" descr="RG-simpletools-onred.eps"/>
          <p:cNvPicPr>
            <a:picLocks noChangeAspect="1"/>
          </p:cNvPicPr>
          <p:nvPr/>
        </p:nvPicPr>
        <p:blipFill>
          <a:blip r:embed="rId3" cstate="print"/>
          <a:srcRect/>
          <a:stretch>
            <a:fillRect/>
          </a:stretch>
        </p:blipFill>
        <p:spPr bwMode="auto">
          <a:xfrm>
            <a:off x="6934200" y="5961063"/>
            <a:ext cx="1984375" cy="681037"/>
          </a:xfrm>
          <a:prstGeom prst="rect">
            <a:avLst/>
          </a:prstGeom>
          <a:noFill/>
          <a:ln w="9525">
            <a:noFill/>
            <a:miter lim="800000"/>
            <a:headEnd/>
            <a:tailEnd/>
          </a:ln>
        </p:spPr>
      </p:pic>
      <p:sp>
        <p:nvSpPr>
          <p:cNvPr id="36869" name="Title 1"/>
          <p:cNvSpPr txBox="1">
            <a:spLocks/>
          </p:cNvSpPr>
          <p:nvPr/>
        </p:nvSpPr>
        <p:spPr bwMode="auto">
          <a:xfrm>
            <a:off x="304800" y="96838"/>
            <a:ext cx="8499475" cy="1655762"/>
          </a:xfrm>
          <a:prstGeom prst="rect">
            <a:avLst/>
          </a:prstGeom>
          <a:noFill/>
          <a:ln w="9525">
            <a:noFill/>
            <a:miter lim="800000"/>
            <a:headEnd/>
            <a:tailEnd/>
          </a:ln>
        </p:spPr>
        <p:txBody>
          <a:bodyPr wrap="none" lIns="0" tIns="0" rIns="0" bIns="0"/>
          <a:lstStyle/>
          <a:p>
            <a:r>
              <a:rPr lang="en-US" sz="4600" b="1">
                <a:solidFill>
                  <a:schemeClr val="bg1"/>
                </a:solidFill>
                <a:latin typeface="Arial Bold" pitchFamily="-112" charset="0"/>
                <a:cs typeface="Arial Bold" pitchFamily="-112" charset="0"/>
              </a:rPr>
              <a:t>Brad McGehee’s </a:t>
            </a:r>
            <a:br>
              <a:rPr lang="en-US" sz="4600" b="1">
                <a:solidFill>
                  <a:schemeClr val="bg1"/>
                </a:solidFill>
                <a:latin typeface="Arial Bold" pitchFamily="-112" charset="0"/>
                <a:cs typeface="Arial Bold" pitchFamily="-112" charset="0"/>
              </a:rPr>
            </a:br>
            <a:r>
              <a:rPr lang="en-US" sz="3800" b="1">
                <a:solidFill>
                  <a:schemeClr val="bg1"/>
                </a:solidFill>
                <a:latin typeface="Arial Bold" pitchFamily="-112" charset="0"/>
                <a:cs typeface="Arial Bold" pitchFamily="-112" charset="0"/>
              </a:rPr>
              <a:t>SQL Server Stumpers</a:t>
            </a:r>
            <a:endParaRPr lang="en-US" sz="3800">
              <a:solidFill>
                <a:schemeClr val="bg1"/>
              </a:solidFill>
              <a:latin typeface="Arial Bold" pitchFamily="-112" charset="0"/>
              <a:cs typeface="Arial Bold" pitchFamily="-112" charset="0"/>
            </a:endParaRPr>
          </a:p>
        </p:txBody>
      </p:sp>
      <p:pic>
        <p:nvPicPr>
          <p:cNvPr id="36870" name="Picture 7" descr="BRAD_M1.png"/>
          <p:cNvPicPr>
            <a:picLocks noChangeAspect="1"/>
          </p:cNvPicPr>
          <p:nvPr/>
        </p:nvPicPr>
        <p:blipFill>
          <a:blip r:embed="rId4" cstate="print"/>
          <a:srcRect/>
          <a:stretch>
            <a:fillRect/>
          </a:stretch>
        </p:blipFill>
        <p:spPr bwMode="auto">
          <a:xfrm>
            <a:off x="-1601788" y="2312988"/>
            <a:ext cx="4572001" cy="4545012"/>
          </a:xfrm>
          <a:prstGeom prst="rect">
            <a:avLst/>
          </a:prstGeom>
          <a:noFill/>
          <a:ln w="9525">
            <a:noFill/>
            <a:miter lim="800000"/>
            <a:headEnd/>
            <a:tailEnd/>
          </a:ln>
        </p:spPr>
      </p:pic>
      <p:sp>
        <p:nvSpPr>
          <p:cNvPr id="36871" name="Title 1"/>
          <p:cNvSpPr txBox="1">
            <a:spLocks/>
          </p:cNvSpPr>
          <p:nvPr/>
        </p:nvSpPr>
        <p:spPr bwMode="auto">
          <a:xfrm>
            <a:off x="2743200" y="4800600"/>
            <a:ext cx="5129213" cy="685800"/>
          </a:xfrm>
          <a:prstGeom prst="rect">
            <a:avLst/>
          </a:prstGeom>
          <a:noFill/>
          <a:ln w="9525">
            <a:noFill/>
            <a:miter lim="800000"/>
            <a:headEnd/>
            <a:tailEnd/>
          </a:ln>
        </p:spPr>
        <p:txBody>
          <a:bodyPr wrap="none" lIns="0" tIns="0" rIns="0" bIns="0"/>
          <a:lstStyle/>
          <a:p>
            <a:pPr algn="ctr"/>
            <a:r>
              <a:rPr lang="en-US" sz="4400" b="1">
                <a:solidFill>
                  <a:schemeClr val="bg1"/>
                </a:solidFill>
                <a:latin typeface="Arial Bold" pitchFamily="-112" charset="0"/>
                <a:cs typeface="Arial Bold" pitchFamily="-112" charset="0"/>
              </a:rPr>
              <a:t>True!</a:t>
            </a:r>
            <a:endParaRPr lang="en-US" sz="4400">
              <a:solidFill>
                <a:schemeClr val="bg1"/>
              </a:solidFill>
              <a:latin typeface="Arial Bold" pitchFamily="-112" charset="0"/>
              <a:cs typeface="Arial Bold" pitchFamily="-112" charset="0"/>
            </a:endParaRPr>
          </a:p>
        </p:txBody>
      </p:sp>
    </p:spTree>
  </p:cSld>
  <p:clrMapOvr>
    <a:masterClrMapping/>
  </p:clrMapOvr>
  <p:transition advTm="10000"/>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10" name="Rounded Rectangle 9"/>
          <p:cNvSpPr/>
          <p:nvPr/>
        </p:nvSpPr>
        <p:spPr>
          <a:xfrm>
            <a:off x="7086600" y="5715000"/>
            <a:ext cx="1828800" cy="914400"/>
          </a:xfrm>
          <a:prstGeom prst="roundRect">
            <a:avLst>
              <a:gd name="adj" fmla="val 11806"/>
            </a:avLst>
          </a:prstGeom>
          <a:solidFill>
            <a:srgbClr val="CD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pitchFamily="-112" charset="-128"/>
            </a:endParaRPr>
          </a:p>
        </p:txBody>
      </p:sp>
      <p:pic>
        <p:nvPicPr>
          <p:cNvPr id="37891" name="Picture 7" descr="BUBBLE.eps"/>
          <p:cNvPicPr>
            <a:picLocks noChangeAspect="1"/>
          </p:cNvPicPr>
          <p:nvPr/>
        </p:nvPicPr>
        <p:blipFill>
          <a:blip r:embed="rId2" cstate="print"/>
          <a:srcRect/>
          <a:stretch>
            <a:fillRect/>
          </a:stretch>
        </p:blipFill>
        <p:spPr bwMode="auto">
          <a:xfrm>
            <a:off x="2057400" y="2106613"/>
            <a:ext cx="5815013" cy="2819400"/>
          </a:xfrm>
          <a:prstGeom prst="rect">
            <a:avLst/>
          </a:prstGeom>
          <a:noFill/>
          <a:ln w="9525">
            <a:noFill/>
            <a:miter lim="800000"/>
            <a:headEnd/>
            <a:tailEnd/>
          </a:ln>
        </p:spPr>
      </p:pic>
      <p:sp>
        <p:nvSpPr>
          <p:cNvPr id="37892" name="TextBox 8"/>
          <p:cNvSpPr txBox="1">
            <a:spLocks noChangeArrowheads="1"/>
          </p:cNvSpPr>
          <p:nvPr/>
        </p:nvSpPr>
        <p:spPr bwMode="auto">
          <a:xfrm>
            <a:off x="2970213" y="2314575"/>
            <a:ext cx="4572000" cy="2986088"/>
          </a:xfrm>
          <a:prstGeom prst="rect">
            <a:avLst/>
          </a:prstGeom>
          <a:noFill/>
          <a:ln w="9525">
            <a:noFill/>
            <a:miter lim="800000"/>
            <a:headEnd/>
            <a:tailEnd/>
          </a:ln>
        </p:spPr>
        <p:txBody>
          <a:bodyPr>
            <a:spAutoFit/>
          </a:bodyPr>
          <a:lstStyle/>
          <a:p>
            <a:r>
              <a:rPr lang="en-US" sz="2000" b="1">
                <a:latin typeface="Arial Bold" pitchFamily="-112" charset="0"/>
                <a:cs typeface="Arial Bold" pitchFamily="-112" charset="0"/>
              </a:rPr>
              <a:t>"The awards will give an exceptional DBA some much-deserved recognition and help to increase the awareness of the importance of the DBA role among the IT community."</a:t>
            </a:r>
          </a:p>
          <a:p>
            <a:r>
              <a:rPr lang="en-US" sz="1600" b="1">
                <a:solidFill>
                  <a:srgbClr val="CD0000"/>
                </a:solidFill>
                <a:latin typeface="Arial Bold" pitchFamily="-112" charset="0"/>
                <a:cs typeface="Arial Bold" pitchFamily="-112" charset="0"/>
              </a:rPr>
              <a:t>Brad McGehee </a:t>
            </a:r>
            <a:r>
              <a:rPr lang="en-US" sz="1600">
                <a:latin typeface="Arial Bold" pitchFamily="-112" charset="0"/>
                <a:cs typeface="Arial Bold" pitchFamily="-112" charset="0"/>
              </a:rPr>
              <a:t>Exceptional DBA Awards Judge</a:t>
            </a:r>
            <a:endParaRPr lang="en-US" sz="1600" b="1">
              <a:latin typeface="Arial Bold" pitchFamily="-112" charset="0"/>
              <a:cs typeface="Arial Bold" pitchFamily="-112" charset="0"/>
            </a:endParaRPr>
          </a:p>
          <a:p>
            <a:endParaRPr lang="en-US" sz="3600" b="1">
              <a:solidFill>
                <a:schemeClr val="bg1"/>
              </a:solidFill>
              <a:latin typeface="Arial Bold" pitchFamily="-112" charset="0"/>
              <a:cs typeface="Arial Bold" pitchFamily="-112" charset="0"/>
            </a:endParaRPr>
          </a:p>
        </p:txBody>
      </p:sp>
      <p:pic>
        <p:nvPicPr>
          <p:cNvPr id="37893" name="Picture 11" descr="RG-simpletools-onred.eps"/>
          <p:cNvPicPr>
            <a:picLocks noChangeAspect="1"/>
          </p:cNvPicPr>
          <p:nvPr/>
        </p:nvPicPr>
        <p:blipFill>
          <a:blip r:embed="rId3" cstate="print"/>
          <a:srcRect/>
          <a:stretch>
            <a:fillRect/>
          </a:stretch>
        </p:blipFill>
        <p:spPr bwMode="auto">
          <a:xfrm>
            <a:off x="7239000" y="6002338"/>
            <a:ext cx="1603375" cy="550862"/>
          </a:xfrm>
          <a:prstGeom prst="rect">
            <a:avLst/>
          </a:prstGeom>
          <a:noFill/>
          <a:ln w="9525">
            <a:noFill/>
            <a:miter lim="800000"/>
            <a:headEnd/>
            <a:tailEnd/>
          </a:ln>
        </p:spPr>
      </p:pic>
      <p:sp>
        <p:nvSpPr>
          <p:cNvPr id="37894" name="Title 1"/>
          <p:cNvSpPr txBox="1">
            <a:spLocks/>
          </p:cNvSpPr>
          <p:nvPr/>
        </p:nvSpPr>
        <p:spPr bwMode="auto">
          <a:xfrm>
            <a:off x="3429000" y="228600"/>
            <a:ext cx="5638800" cy="1143000"/>
          </a:xfrm>
          <a:prstGeom prst="rect">
            <a:avLst/>
          </a:prstGeom>
          <a:noFill/>
          <a:ln w="9525">
            <a:noFill/>
            <a:miter lim="800000"/>
            <a:headEnd/>
            <a:tailEnd/>
          </a:ln>
        </p:spPr>
        <p:txBody>
          <a:bodyPr wrap="none" lIns="0" tIns="0" rIns="0" bIns="0"/>
          <a:lstStyle/>
          <a:p>
            <a:pPr>
              <a:lnSpc>
                <a:spcPts val="3800"/>
              </a:lnSpc>
            </a:pPr>
            <a:r>
              <a:rPr lang="en-US" sz="4000" b="1">
                <a:solidFill>
                  <a:srgbClr val="FFFFFF"/>
                </a:solidFill>
                <a:latin typeface="Arial Bold" pitchFamily="-112" charset="0"/>
                <a:cs typeface="Arial Bold" pitchFamily="-112" charset="0"/>
              </a:rPr>
              <a:t>The Exceptional DBA </a:t>
            </a:r>
            <a:br>
              <a:rPr lang="en-US" sz="4000" b="1">
                <a:solidFill>
                  <a:srgbClr val="FFFFFF"/>
                </a:solidFill>
                <a:latin typeface="Arial Bold" pitchFamily="-112" charset="0"/>
                <a:cs typeface="Arial Bold" pitchFamily="-112" charset="0"/>
              </a:rPr>
            </a:br>
            <a:r>
              <a:rPr lang="en-US" sz="4000" b="1">
                <a:solidFill>
                  <a:srgbClr val="FFFFFF"/>
                </a:solidFill>
                <a:latin typeface="Arial Bold" pitchFamily="-112" charset="0"/>
                <a:cs typeface="Arial Bold" pitchFamily="-112" charset="0"/>
              </a:rPr>
              <a:t>Awards</a:t>
            </a:r>
          </a:p>
        </p:txBody>
      </p:sp>
      <p:sp>
        <p:nvSpPr>
          <p:cNvPr id="37895" name="Title 1"/>
          <p:cNvSpPr txBox="1">
            <a:spLocks/>
          </p:cNvSpPr>
          <p:nvPr/>
        </p:nvSpPr>
        <p:spPr bwMode="auto">
          <a:xfrm>
            <a:off x="7235825" y="5773738"/>
            <a:ext cx="1603375" cy="228600"/>
          </a:xfrm>
          <a:prstGeom prst="rect">
            <a:avLst/>
          </a:prstGeom>
          <a:noFill/>
          <a:ln w="9525">
            <a:noFill/>
            <a:miter lim="800000"/>
            <a:headEnd/>
            <a:tailEnd/>
          </a:ln>
        </p:spPr>
        <p:txBody>
          <a:bodyPr wrap="none" lIns="0" tIns="0" rIns="0" bIns="0"/>
          <a:lstStyle/>
          <a:p>
            <a:r>
              <a:rPr lang="en-US" sz="1200">
                <a:solidFill>
                  <a:srgbClr val="FFFFFF"/>
                </a:solidFill>
                <a:latin typeface="Arial Bold" pitchFamily="-112" charset="0"/>
                <a:cs typeface="Arial Bold" pitchFamily="-112" charset="0"/>
              </a:rPr>
              <a:t>SPONSORED BY</a:t>
            </a:r>
          </a:p>
        </p:txBody>
      </p:sp>
      <p:pic>
        <p:nvPicPr>
          <p:cNvPr id="37896" name="Picture 10" descr="SSC Logo on Blue.ai"/>
          <p:cNvPicPr>
            <a:picLocks noChangeAspect="1"/>
          </p:cNvPicPr>
          <p:nvPr/>
        </p:nvPicPr>
        <p:blipFill>
          <a:blip r:embed="rId4" cstate="print"/>
          <a:srcRect/>
          <a:stretch>
            <a:fillRect/>
          </a:stretch>
        </p:blipFill>
        <p:spPr bwMode="auto">
          <a:xfrm>
            <a:off x="-381000" y="-590550"/>
            <a:ext cx="3962400" cy="2800350"/>
          </a:xfrm>
          <a:prstGeom prst="rect">
            <a:avLst/>
          </a:prstGeom>
          <a:noFill/>
          <a:ln w="9525">
            <a:noFill/>
            <a:miter lim="800000"/>
            <a:headEnd/>
            <a:tailEnd/>
          </a:ln>
        </p:spPr>
      </p:pic>
      <p:pic>
        <p:nvPicPr>
          <p:cNvPr id="9" name="Picture 7" descr="BRAD_M1.png"/>
          <p:cNvPicPr>
            <a:picLocks noChangeAspect="1"/>
          </p:cNvPicPr>
          <p:nvPr/>
        </p:nvPicPr>
        <p:blipFill>
          <a:blip r:embed="rId5" cstate="print"/>
          <a:srcRect/>
          <a:stretch>
            <a:fillRect/>
          </a:stretch>
        </p:blipFill>
        <p:spPr bwMode="auto">
          <a:xfrm>
            <a:off x="-1371600" y="2312988"/>
            <a:ext cx="4572001" cy="4545012"/>
          </a:xfrm>
          <a:prstGeom prst="rect">
            <a:avLst/>
          </a:prstGeom>
          <a:noFill/>
          <a:ln w="9525">
            <a:noFill/>
            <a:miter lim="800000"/>
            <a:headEnd/>
            <a:tailEnd/>
          </a:ln>
        </p:spPr>
      </p:pic>
    </p:spTree>
  </p:cSld>
  <p:clrMapOvr>
    <a:masterClrMapping/>
  </p:clrMapOvr>
  <p:transition advTm="10000"/>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10349</TotalTime>
  <Words>4542</Words>
  <Application>Microsoft Office PowerPoint</Application>
  <PresentationFormat>On-screen Show (4:3)</PresentationFormat>
  <Paragraphs>599</Paragraphs>
  <Slides>96</Slides>
  <Notes>43</Notes>
  <HiddenSlides>0</HiddenSlides>
  <MMClips>0</MMClips>
  <ScaleCrop>false</ScaleCrop>
  <HeadingPairs>
    <vt:vector size="4" baseType="variant">
      <vt:variant>
        <vt:lpstr>Theme</vt:lpstr>
      </vt:variant>
      <vt:variant>
        <vt:i4>1</vt:i4>
      </vt:variant>
      <vt:variant>
        <vt:lpstr>Slide Titles</vt:lpstr>
      </vt:variant>
      <vt:variant>
        <vt:i4>96</vt:i4>
      </vt:variant>
    </vt:vector>
  </HeadingPairs>
  <TitlesOfParts>
    <vt:vector size="97" baseType="lpstr">
      <vt:lpstr>Office Theme</vt:lpstr>
      <vt:lpstr>The Modern Resume Building Your Brand</vt:lpstr>
      <vt:lpstr>Agenda</vt:lpstr>
      <vt:lpstr>Long Tail</vt:lpstr>
      <vt:lpstr>Slide 4</vt:lpstr>
      <vt:lpstr>Slide 5</vt:lpstr>
      <vt:lpstr>Slide 6</vt:lpstr>
      <vt:lpstr>Long Tail</vt:lpstr>
      <vt:lpstr>Long Tail</vt:lpstr>
      <vt:lpstr>Long Tail</vt:lpstr>
      <vt:lpstr>Long Tail</vt:lpstr>
      <vt:lpstr>Slide 11</vt:lpstr>
      <vt:lpstr>Slide 12</vt:lpstr>
      <vt:lpstr>Standing Out</vt:lpstr>
      <vt:lpstr>Slide 14</vt:lpstr>
      <vt:lpstr>Slide 15</vt:lpstr>
      <vt:lpstr>Slide 16</vt:lpstr>
      <vt:lpstr>Slide 17</vt:lpstr>
      <vt:lpstr>Slide 18</vt:lpstr>
      <vt:lpstr>Slide 19</vt:lpstr>
      <vt:lpstr>Image is Everything</vt:lpstr>
      <vt:lpstr>Slide 21</vt:lpstr>
      <vt:lpstr>How to stand out?</vt:lpstr>
      <vt:lpstr>Resumes</vt:lpstr>
      <vt:lpstr>Cover Letters</vt:lpstr>
      <vt:lpstr>Online Profiles</vt:lpstr>
      <vt:lpstr>Online Profiles</vt:lpstr>
      <vt:lpstr>Online Profiles</vt:lpstr>
      <vt:lpstr>Online Profiles</vt:lpstr>
      <vt:lpstr>Slide 29</vt:lpstr>
      <vt:lpstr>Social Networking</vt:lpstr>
      <vt:lpstr>Social Networking</vt:lpstr>
      <vt:lpstr>Slide 32</vt:lpstr>
      <vt:lpstr>Networking</vt:lpstr>
      <vt:lpstr>Networking</vt:lpstr>
      <vt:lpstr>Slide 35</vt:lpstr>
      <vt:lpstr>Social Networking</vt:lpstr>
      <vt:lpstr>Volunteer</vt:lpstr>
      <vt:lpstr>Volunteer</vt:lpstr>
      <vt:lpstr>Research</vt:lpstr>
      <vt:lpstr>Leadership</vt:lpstr>
      <vt:lpstr>Blog Survey</vt:lpstr>
      <vt:lpstr>Blog Survey</vt:lpstr>
      <vt:lpstr>Blogging</vt:lpstr>
      <vt:lpstr>Blogging</vt:lpstr>
      <vt:lpstr>Example</vt:lpstr>
      <vt:lpstr>Example  </vt:lpstr>
      <vt:lpstr>Example </vt:lpstr>
      <vt:lpstr>A Mistake</vt:lpstr>
      <vt:lpstr>How to blog</vt:lpstr>
      <vt:lpstr>How to blog</vt:lpstr>
      <vt:lpstr>Authoring / Publishing</vt:lpstr>
      <vt:lpstr>Authoring / Publishing</vt:lpstr>
      <vt:lpstr>Books</vt:lpstr>
      <vt:lpstr>Speaking</vt:lpstr>
      <vt:lpstr>Documentation</vt:lpstr>
      <vt:lpstr>Recruiters</vt:lpstr>
      <vt:lpstr>Balance</vt:lpstr>
      <vt:lpstr>Links</vt:lpstr>
      <vt:lpstr>The End</vt:lpstr>
      <vt:lpstr>Thank you and Feedback</vt:lpstr>
      <vt:lpstr>Slide 61</vt:lpstr>
      <vt:lpstr>Slide 62</vt:lpstr>
      <vt:lpstr>Slide 63</vt:lpstr>
      <vt:lpstr>Slide 64</vt:lpstr>
      <vt:lpstr>Slide 65</vt:lpstr>
      <vt:lpstr>Did you know? </vt:lpstr>
      <vt:lpstr>Slide 67</vt:lpstr>
      <vt:lpstr>Did you know?</vt:lpstr>
      <vt:lpstr>Slide 69</vt:lpstr>
      <vt:lpstr>Slide 70</vt:lpstr>
      <vt:lpstr>Slide 71</vt:lpstr>
      <vt:lpstr>Did you know?</vt:lpstr>
      <vt:lpstr>Slide 73</vt:lpstr>
      <vt:lpstr>Slide 74</vt:lpstr>
      <vt:lpstr>Slide 75</vt:lpstr>
      <vt:lpstr>Slide 76</vt:lpstr>
      <vt:lpstr>Slide 77</vt:lpstr>
      <vt:lpstr>Slide 78</vt:lpstr>
      <vt:lpstr>Slide 79</vt:lpstr>
      <vt:lpstr>Did you know? </vt:lpstr>
      <vt:lpstr>Slide 81</vt:lpstr>
      <vt:lpstr>Slide 82</vt:lpstr>
      <vt:lpstr>Slide 83</vt:lpstr>
      <vt:lpstr>Did you know?</vt:lpstr>
      <vt:lpstr>Slide 85</vt:lpstr>
      <vt:lpstr>Slide 86</vt:lpstr>
      <vt:lpstr>Slide 87</vt:lpstr>
      <vt:lpstr>Did you know?</vt:lpstr>
      <vt:lpstr>Slide 89</vt:lpstr>
      <vt:lpstr>Slide 90</vt:lpstr>
      <vt:lpstr>Slide 91</vt:lpstr>
      <vt:lpstr>Slide 92</vt:lpstr>
      <vt:lpstr>Slide 93</vt:lpstr>
      <vt:lpstr>Slide 94</vt:lpstr>
      <vt:lpstr>Slide 95</vt:lpstr>
      <vt:lpstr>Slide 96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Modern Resume - Building Your Brand</dc:title>
  <dc:creator>Steve</dc:creator>
  <cp:lastModifiedBy>Steve</cp:lastModifiedBy>
  <cp:revision>87</cp:revision>
  <dcterms:created xsi:type="dcterms:W3CDTF">2008-10-22T22:15:21Z</dcterms:created>
  <dcterms:modified xsi:type="dcterms:W3CDTF">2011-03-11T15:37:47Z</dcterms:modified>
</cp:coreProperties>
</file>